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83" r:id="rId4"/>
    <p:sldId id="263" r:id="rId5"/>
    <p:sldId id="261" r:id="rId6"/>
    <p:sldId id="262" r:id="rId7"/>
    <p:sldId id="270" r:id="rId8"/>
    <p:sldId id="284" r:id="rId9"/>
    <p:sldId id="273" r:id="rId10"/>
    <p:sldId id="274" r:id="rId11"/>
    <p:sldId id="267" r:id="rId12"/>
    <p:sldId id="275" r:id="rId13"/>
    <p:sldId id="276" r:id="rId14"/>
    <p:sldId id="277" r:id="rId15"/>
    <p:sldId id="271" r:id="rId16"/>
    <p:sldId id="278" r:id="rId17"/>
    <p:sldId id="279" r:id="rId18"/>
    <p:sldId id="272" r:id="rId19"/>
    <p:sldId id="280" r:id="rId20"/>
    <p:sldId id="288" r:id="rId21"/>
    <p:sldId id="289" r:id="rId22"/>
    <p:sldId id="285" r:id="rId23"/>
    <p:sldId id="290" r:id="rId24"/>
    <p:sldId id="291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da Magaraggia" initials="GM" lastIdx="1" clrIdx="0">
    <p:extLst>
      <p:ext uri="{19B8F6BF-5375-455C-9EA6-DF929625EA0E}">
        <p15:presenceInfo xmlns:p15="http://schemas.microsoft.com/office/powerpoint/2012/main" userId="Giada Magaraggia" providerId="None"/>
      </p:ext>
    </p:extLst>
  </p:cmAuthor>
  <p:cmAuthor id="2" name="Alberto Magaraggia" initials="AM" lastIdx="1" clrIdx="1">
    <p:extLst>
      <p:ext uri="{19B8F6BF-5375-455C-9EA6-DF929625EA0E}">
        <p15:presenceInfo xmlns:p15="http://schemas.microsoft.com/office/powerpoint/2012/main" userId="b8e9a2ee9fd973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4472C4"/>
    <a:srgbClr val="E9EBF5"/>
    <a:srgbClr val="161653"/>
    <a:srgbClr val="3B0000"/>
    <a:srgbClr val="330102"/>
    <a:srgbClr val="3A0000"/>
    <a:srgbClr val="430001"/>
    <a:srgbClr val="B30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4" autoAdjust="0"/>
    <p:restoredTop sz="93817" autoAdjust="0"/>
  </p:normalViewPr>
  <p:slideViewPr>
    <p:cSldViewPr snapToGrid="0" showGuides="1">
      <p:cViewPr>
        <p:scale>
          <a:sx n="70" d="100"/>
          <a:sy n="70" d="100"/>
        </p:scale>
        <p:origin x="496" y="-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E34F85-CB0A-4534-9A3B-FD3D01BB0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A0E7C42-85BB-430A-B6D2-2C1FCD72D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902641-DB27-4AE8-A156-761F7569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30E97A-7952-4394-862B-F9AE13F5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3B9673-2627-4E31-8FE0-B567D405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69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56982-0745-4EB2-9DF4-8FF66317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48F4CA-DCF8-448C-84E0-53DA8C6EB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F41E28-6D56-4DEA-A9C2-C2C6D8C1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DDF17A-81E2-4729-A805-B67F0573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067CDD-2970-442D-8AAA-E2138D28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52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FA3435D-3BAC-4850-9ACE-1FEC6F465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E064B72-9238-4C69-BA86-A15059459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158C84-49F9-413F-B9A9-C00F43A7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6E7380-9746-4744-9CDE-DCA1D700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119777-4C09-4B9A-BC2C-82E5618A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063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DF1B86-3EA6-44F2-9AAE-B6FD7DEE8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CDBC128-DCBE-4AF1-BDB5-1658685CE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1CE0C8-2BFD-49D5-AB93-7401F6AEC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003055-059A-416A-A37A-C339659D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99C395-1386-4A94-9AE1-0E9E021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601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84520-3191-4003-817F-AE486B27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53F80B-0A94-4085-B333-8A5DEB009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2C07B3-8435-4693-B201-3C130067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65068F-A02B-4F8C-A90D-2AFC2A5B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1AD29-FB3C-45A1-B01B-1340865A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151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F71C46-A92B-4232-9E98-02645D73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765F93-AF0F-48F1-AD49-B97FC5321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EFCC9F-B30F-47C4-B897-C0FED545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A1694C-4D1D-4BA1-A85A-3ED7A9F8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F0FD17-3E58-4AAB-BB13-5ACAE0F5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65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56C2A9-5CA9-4F81-8778-6B8EE091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2ABF74-B390-4BC3-B71E-CDAFA1940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303B8A-FD4D-499A-ACE7-9C179A033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8BFDC3-A10B-4045-B013-81066A8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12766F-CE98-48F2-820E-6E9E65AD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EC8E30-D176-46F6-9137-D1BCCB22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5254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3C1DDB-8033-4893-9A0A-163C8397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2744B6-2E51-448E-905C-B6AFF5914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60626-8C3B-4537-8784-BC96595C4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336CCF-F8C8-4523-99E0-4DF7ED663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A78268A-253E-47F7-AE17-8EF7EF0F1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20357C1-A1B0-45BC-A572-397B1C61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967FF9B-90EB-4385-9902-80E07BEE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9E49818-1A2C-4A2D-90E3-B33D8AF0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6212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8A6C57-F7A4-4C68-B6A3-52716D18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43C9B4-87BC-40E1-8C73-40750EF8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9D7C8A9-EC5D-4B54-BA77-80A7BB53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DE7E0D1-547B-45FF-B185-780742BC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0561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9FFC555-BD43-41FA-8E5B-3EAEA6CEA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65D27A7-6621-4746-B46D-4F84F048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C539FD-4314-4D1D-87FF-06280142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474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F10018-7087-494C-9100-6BCC0327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3FBB8E-AEBC-46FC-B95C-951CAD88E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084012-A237-49DE-A111-BF4BC9E50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EC14A4-A5B0-4018-9FAD-8AAE1CCD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3AA8F8-5590-4882-8D03-44CB61EE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11209D-A901-473E-BBC5-0B679652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18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398A2-CFE3-4A41-BD33-A6EA4FF3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C45B1F-4431-4361-8F3D-3E6278F6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BCEF35-5E97-4E9E-8BC1-EBB3C020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1F049-DAA9-49C6-ADA0-CBACFD5E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3F924A-BA1C-40B0-B52D-04339036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10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1251A-1987-4296-B3CA-D3106A08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A7D1AB8-2F14-4734-A73B-0867F09EE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EF1C03-14AE-4E98-9A97-E0109A49A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3C3A6C-184E-4AE5-8D18-3873CAC1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5C538-0270-482E-BA64-9EED3341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B1EF51-396F-4BB2-81B0-B280FC3C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051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BA847-F132-4709-8BAD-F0C405B7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2B94276-0333-4226-AE18-E45C47FE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363CC9-A13F-4756-9386-5AF3196C6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9F7F7E-CFAD-44CA-AB0F-183385C8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1C5A93-EC22-479F-80A2-99BA9260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951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BF17C6A-1EFD-4A7E-B410-752224D8B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B03190E-D2BF-4E76-85E4-0F31DC024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F90690-83A6-4CD1-94DD-50CD1D7A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91E281-C6E6-4C8C-B111-771811A5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BA1498-871F-4D4C-B835-ED45F14A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6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1D882-FDBB-424E-8B92-3BFCB3D5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C03776-1C96-42F3-AB21-0F016219A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F0DCE7-F00C-42F4-8418-F4B98B6D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1B56D7-8D94-4037-9343-EE78C948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79D743-CFA8-446A-91D8-7E20E29D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878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D34781-6B16-475B-820A-7314C046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B4D3A0-2C74-4B3E-94E0-76FE7210A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B387E7-9F9B-43DF-AD4D-0B52902AA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B49D19-8A12-4FB3-91A4-259B6689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A69FBB-BD22-4856-9EAD-B4A94963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7F42802-4E5A-4AF2-A0AD-BADB53C9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48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69F0C9-659B-420E-8E86-BF452AE2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772871-B498-4496-9C19-B60A508B6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FA3E033-289E-46B3-BB63-62703B78C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1C632A-55F8-4257-B8F7-5EA8FB659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597AFD-B416-49C0-ACDE-EDFC29EED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B9CF35-DE1F-4F7C-A58C-F4BD990D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88F5B2-45F5-4704-8467-F7585CCD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869AA4-9F24-4ED7-97A4-069FFB71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19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DAB38-4C0A-41A4-8C9F-843861A1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EE101FB-EF5F-4B0F-8872-17F237FA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C22526D-F3C2-45A6-A401-6746A414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D66FE5-C322-44F2-A8A4-017FFBC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52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0DA9D74-E359-4013-86BC-925A70C8E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34CD638-D623-4259-B21C-BD3CF4B6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83DD14-174C-45D7-B954-B8EF7449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039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42DE3-8EE5-4F1F-991C-FB6119FE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F82068-0F57-4D6A-BBDE-326975C4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F54D57E-D0F7-4742-B61C-1803A852E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84CB65-1A51-4F8B-A0B6-C058CD68A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C29B62-FFC4-46C4-B5FE-21B07738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FEBF86F-1E30-43C4-8429-D859FDC2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927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9A60D2-60FE-40ED-BAB0-09A3159F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4945DBE-85B0-48A9-BFE8-B1A6BC0D4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AEE42C-36E3-4F99-99BD-F1B695814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8AC95A-B4C4-4C53-899B-5A46D4D8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50784A-C374-4D5B-8A5C-56420DF3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9ECC7C-F3D1-4B92-A9A0-D65A9707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653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ADDF36-0B4D-4C71-BE60-21DD1CD4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4D4CD1-C01B-456A-AEA4-D191BB68C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AA35CD-D1C6-4300-B4C8-403146514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41E0F-2DD0-4FD9-82C2-AA1D3722DAEE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00AEC1-816B-48A5-ABCA-920D14A34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66CA27-8618-4199-91DE-EB2CEF7A0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9578E-19F8-4939-A9D0-C0C4FD5AE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20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9BF888A-3E10-447F-B675-3CB83480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5CD533-196E-4484-BA75-72F5FADFB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FA01C4-9B28-49A5-A9C2-CCBD0AC81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E50B4-112D-42E5-8AA3-06DF41A90DD5}" type="datetimeFigureOut">
              <a:rPr lang="it-IT" smtClean="0"/>
              <a:t>13/02/2020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AC22D-DD45-4FF5-BB22-EF832A467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0029B5-06F3-4F26-8ADF-6C98689CE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AC2C5-BFC9-4E1A-89C0-DC0387BAEE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50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tella, esterni, scuro, neve&#10;&#10;Descrizione generata con affidabilità elevata">
            <a:extLst>
              <a:ext uri="{FF2B5EF4-FFF2-40B4-BE49-F238E27FC236}">
                <a16:creationId xmlns:a16="http://schemas.microsoft.com/office/drawing/2014/main" id="{87CC318E-C86A-443F-A734-30C08BA60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1" b="20949"/>
          <a:stretch/>
        </p:blipFill>
        <p:spPr>
          <a:xfrm>
            <a:off x="-111999" y="-126000"/>
            <a:ext cx="12415998" cy="6984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403D12-DA34-4667-811A-237010DAC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ANALYSIS OF THE AGN OF NGC2110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3CB52F-5B82-41AA-BDA6-8BCC559B9543}"/>
              </a:ext>
            </a:extLst>
          </p:cNvPr>
          <p:cNvSpPr txBox="1"/>
          <p:nvPr/>
        </p:nvSpPr>
        <p:spPr>
          <a:xfrm>
            <a:off x="9428813" y="6158271"/>
            <a:ext cx="2432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ALBERTO MAGARAGGIA</a:t>
            </a:r>
          </a:p>
          <a:p>
            <a:r>
              <a:rPr lang="it-IT" dirty="0">
                <a:solidFill>
                  <a:schemeClr val="bg1"/>
                </a:solidFill>
              </a:rPr>
              <a:t>ALBERTO SALVARESE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C0FE70-F598-46DC-8B2B-B39E31FD0167}"/>
              </a:ext>
            </a:extLst>
          </p:cNvPr>
          <p:cNvSpPr txBox="1"/>
          <p:nvPr/>
        </p:nvSpPr>
        <p:spPr>
          <a:xfrm>
            <a:off x="0" y="6275519"/>
            <a:ext cx="1269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GROUP 15</a:t>
            </a:r>
          </a:p>
        </p:txBody>
      </p:sp>
    </p:spTree>
    <p:extLst>
      <p:ext uri="{BB962C8B-B14F-4D97-AF65-F5344CB8AC3E}">
        <p14:creationId xmlns:p14="http://schemas.microsoft.com/office/powerpoint/2010/main" val="67495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883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6BB0C0-9FAB-4E20-9F2F-509843D6D80A}"/>
              </a:ext>
            </a:extLst>
          </p:cNvPr>
          <p:cNvSpPr txBox="1"/>
          <p:nvPr/>
        </p:nvSpPr>
        <p:spPr>
          <a:xfrm flipH="1">
            <a:off x="540000" y="1800000"/>
            <a:ext cx="3169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Instrument</a:t>
            </a:r>
            <a:r>
              <a:rPr lang="it-IT" sz="2000" dirty="0"/>
              <a:t>: Chandra</a:t>
            </a:r>
          </a:p>
          <a:p>
            <a:r>
              <a:rPr lang="it-IT" sz="2000" dirty="0" err="1"/>
              <a:t>Exposure</a:t>
            </a:r>
            <a:r>
              <a:rPr lang="it-IT" sz="2000" dirty="0"/>
              <a:t> time: 50 </a:t>
            </a:r>
            <a:r>
              <a:rPr lang="it-IT" sz="2000" dirty="0" err="1"/>
              <a:t>ks</a:t>
            </a:r>
            <a:endParaRPr lang="it-IT" sz="2000" dirty="0"/>
          </a:p>
          <a:p>
            <a:r>
              <a:rPr lang="it-IT" sz="2000" dirty="0"/>
              <a:t>Date: 22 April 2000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7F354E-45AE-4362-AEBF-B927B86C7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5558" y="15034"/>
            <a:ext cx="5404639" cy="76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91769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883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53DF9F-2C46-49FC-B1CD-075D3053227E}"/>
              </a:ext>
            </a:extLst>
          </p:cNvPr>
          <p:cNvSpPr txBox="1"/>
          <p:nvPr/>
        </p:nvSpPr>
        <p:spPr>
          <a:xfrm flipH="1">
            <a:off x="540000" y="1800000"/>
            <a:ext cx="316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Range </a:t>
            </a:r>
            <a:r>
              <a:rPr lang="it-IT" sz="2000" dirty="0" err="1"/>
              <a:t>considered</a:t>
            </a:r>
            <a:r>
              <a:rPr lang="it-IT" sz="2000" dirty="0"/>
              <a:t>: 1.5-8 </a:t>
            </a:r>
            <a:r>
              <a:rPr lang="it-IT" sz="2000" dirty="0" err="1"/>
              <a:t>keV</a:t>
            </a:r>
            <a:r>
              <a:rPr lang="it-IT" sz="2000" dirty="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6D2768-5197-41AC-8D33-1EABE5F54278}"/>
              </a:ext>
            </a:extLst>
          </p:cNvPr>
          <p:cNvSpPr txBox="1"/>
          <p:nvPr/>
        </p:nvSpPr>
        <p:spPr>
          <a:xfrm>
            <a:off x="539999" y="2952000"/>
            <a:ext cx="3600000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it-IT" sz="2000" b="1" dirty="0"/>
              <a:t>Best </a:t>
            </a:r>
            <a:r>
              <a:rPr lang="it-IT" sz="2000" b="1" dirty="0" err="1"/>
              <a:t>fit</a:t>
            </a:r>
            <a:r>
              <a:rPr lang="it-IT" sz="2000" b="1" dirty="0"/>
              <a:t> </a:t>
            </a:r>
            <a:r>
              <a:rPr lang="it-IT" sz="2000" b="1" dirty="0" err="1"/>
              <a:t>parameters</a:t>
            </a:r>
            <a:endParaRPr lang="it-IT" sz="2000" b="1" dirty="0"/>
          </a:p>
          <a:p>
            <a:r>
              <a:rPr lang="it-IT" dirty="0"/>
              <a:t>Line: 6.34 ± 0.03 </a:t>
            </a:r>
            <a:r>
              <a:rPr lang="it-IT" dirty="0" err="1"/>
              <a:t>keV</a:t>
            </a:r>
            <a:endParaRPr lang="it-IT" dirty="0"/>
          </a:p>
          <a:p>
            <a:r>
              <a:rPr lang="it-IT" dirty="0" err="1"/>
              <a:t>Element</a:t>
            </a:r>
            <a:r>
              <a:rPr lang="it-IT" dirty="0"/>
              <a:t>: </a:t>
            </a:r>
            <a:r>
              <a:rPr lang="it-IT" dirty="0" err="1"/>
              <a:t>Iron</a:t>
            </a:r>
            <a:r>
              <a:rPr lang="it-IT" dirty="0"/>
              <a:t> (Fe Kα)</a:t>
            </a:r>
          </a:p>
          <a:p>
            <a:r>
              <a:rPr lang="el-GR" dirty="0"/>
              <a:t>σ</a:t>
            </a:r>
            <a:r>
              <a:rPr lang="it-IT" dirty="0"/>
              <a:t>: (3.16 ± 0.80) x 10</a:t>
            </a:r>
            <a:r>
              <a:rPr lang="it-IT" baseline="30000" dirty="0"/>
              <a:t>-2</a:t>
            </a:r>
            <a:endParaRPr lang="it-IT" dirty="0"/>
          </a:p>
          <a:p>
            <a:r>
              <a:rPr lang="it-IT" dirty="0"/>
              <a:t>Χ</a:t>
            </a:r>
            <a:r>
              <a:rPr lang="it-IT" baseline="30000" dirty="0"/>
              <a:t>2 </a:t>
            </a:r>
            <a:r>
              <a:rPr lang="it-IT" dirty="0"/>
              <a:t>: 0.2752</a:t>
            </a:r>
          </a:p>
          <a:p>
            <a:r>
              <a:rPr lang="it-IT" dirty="0"/>
              <a:t>N</a:t>
            </a:r>
            <a:r>
              <a:rPr lang="it-IT" baseline="-25000" dirty="0"/>
              <a:t>H </a:t>
            </a:r>
            <a:r>
              <a:rPr lang="it-IT" dirty="0"/>
              <a:t>: (2.34 ± 0.15) x 10</a:t>
            </a:r>
            <a:r>
              <a:rPr lang="it-IT" baseline="30000" dirty="0"/>
              <a:t>22</a:t>
            </a:r>
            <a:r>
              <a:rPr lang="it-IT" dirty="0"/>
              <a:t>  </a:t>
            </a:r>
            <a:r>
              <a:rPr lang="it-IT" dirty="0" err="1"/>
              <a:t>atoms</a:t>
            </a:r>
            <a:r>
              <a:rPr lang="it-IT" dirty="0"/>
              <a:t> cm</a:t>
            </a:r>
            <a:r>
              <a:rPr lang="it-IT" baseline="30000" dirty="0"/>
              <a:t>-2</a:t>
            </a:r>
            <a:endParaRPr lang="it-IT" dirty="0"/>
          </a:p>
          <a:p>
            <a:r>
              <a:rPr lang="it-IT" dirty="0"/>
              <a:t>Γ : 0.71 ± 0.07</a:t>
            </a:r>
          </a:p>
          <a:p>
            <a:r>
              <a:rPr lang="it-IT" dirty="0"/>
              <a:t>Γ</a:t>
            </a:r>
            <a:r>
              <a:rPr lang="it-IT" baseline="-25000" dirty="0"/>
              <a:t>NORM</a:t>
            </a:r>
            <a:r>
              <a:rPr lang="it-IT" dirty="0"/>
              <a:t> : (7.74 ± 0.86) x 10</a:t>
            </a:r>
            <a:r>
              <a:rPr lang="it-IT" baseline="30000" dirty="0"/>
              <a:t>-4</a:t>
            </a:r>
            <a:endParaRPr lang="it-IT" dirty="0"/>
          </a:p>
          <a:p>
            <a:r>
              <a:rPr lang="it-IT" dirty="0" err="1"/>
              <a:t>Flux</a:t>
            </a:r>
            <a:r>
              <a:rPr lang="it-IT" dirty="0"/>
              <a:t>: 5.59 x 10</a:t>
            </a:r>
            <a:r>
              <a:rPr lang="it-IT" baseline="30000" dirty="0"/>
              <a:t>-13 </a:t>
            </a:r>
            <a:r>
              <a:rPr lang="it-IT" dirty="0"/>
              <a:t>erg cm</a:t>
            </a:r>
            <a:r>
              <a:rPr lang="it-IT" baseline="30000" dirty="0"/>
              <a:t>-2</a:t>
            </a:r>
            <a:r>
              <a:rPr lang="it-IT" dirty="0"/>
              <a:t> s</a:t>
            </a:r>
            <a:r>
              <a:rPr lang="it-IT" baseline="30000" dirty="0"/>
              <a:t>-1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1216CD-9FB2-456D-AD4A-3AC91B824DC7}"/>
              </a:ext>
            </a:extLst>
          </p:cNvPr>
          <p:cNvSpPr txBox="1"/>
          <p:nvPr/>
        </p:nvSpPr>
        <p:spPr>
          <a:xfrm flipH="1">
            <a:off x="540000" y="2340000"/>
            <a:ext cx="41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Best </a:t>
            </a:r>
            <a:r>
              <a:rPr lang="it-IT" dirty="0" err="1"/>
              <a:t>fit</a:t>
            </a:r>
            <a:r>
              <a:rPr lang="it-IT" dirty="0"/>
              <a:t> model: WABS(</a:t>
            </a:r>
            <a:r>
              <a:rPr lang="it-IT" dirty="0" err="1"/>
              <a:t>powerlaw+gauss</a:t>
            </a:r>
            <a:r>
              <a:rPr lang="it-IT" dirty="0"/>
              <a:t>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F66378B-DB53-445E-A032-EE5DF53FB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8246" y="-8732"/>
            <a:ext cx="5402413" cy="76450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E6E3A0A-F2B4-4903-A490-04EB0CE83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8295" y="72160"/>
            <a:ext cx="5352684" cy="7574723"/>
          </a:xfrm>
          <a:prstGeom prst="rect">
            <a:avLst/>
          </a:prstGeom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913E98C-EE05-422A-9D6F-05089D9DE00B}"/>
              </a:ext>
            </a:extLst>
          </p:cNvPr>
          <p:cNvCxnSpPr/>
          <p:nvPr/>
        </p:nvCxnSpPr>
        <p:spPr>
          <a:xfrm flipV="1">
            <a:off x="9275096" y="1904276"/>
            <a:ext cx="0" cy="4053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A43BAAC9-5F5D-4027-A4C6-7E0A0EB30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7495" y="-3226"/>
            <a:ext cx="5348841" cy="75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883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53DF9F-2C46-49FC-B1CD-075D3053227E}"/>
              </a:ext>
            </a:extLst>
          </p:cNvPr>
          <p:cNvSpPr txBox="1"/>
          <p:nvPr/>
        </p:nvSpPr>
        <p:spPr>
          <a:xfrm flipH="1">
            <a:off x="540000" y="1800000"/>
            <a:ext cx="316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Range </a:t>
            </a:r>
            <a:r>
              <a:rPr lang="it-IT" sz="2000" dirty="0" err="1"/>
              <a:t>considered</a:t>
            </a:r>
            <a:r>
              <a:rPr lang="it-IT" sz="2000" dirty="0"/>
              <a:t>: 1.5-8 </a:t>
            </a:r>
            <a:r>
              <a:rPr lang="it-IT" sz="2000" dirty="0" err="1"/>
              <a:t>keV</a:t>
            </a:r>
            <a:r>
              <a:rPr lang="it-IT" sz="2000" dirty="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6D2768-5197-41AC-8D33-1EABE5F54278}"/>
              </a:ext>
            </a:extLst>
          </p:cNvPr>
          <p:cNvSpPr txBox="1"/>
          <p:nvPr/>
        </p:nvSpPr>
        <p:spPr>
          <a:xfrm>
            <a:off x="540000" y="2952000"/>
            <a:ext cx="3600000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it-IT" sz="2000" b="1" dirty="0"/>
              <a:t>Best </a:t>
            </a:r>
            <a:r>
              <a:rPr lang="it-IT" sz="2000" b="1" dirty="0" err="1"/>
              <a:t>fit</a:t>
            </a:r>
            <a:r>
              <a:rPr lang="it-IT" sz="2000" b="1" dirty="0"/>
              <a:t> </a:t>
            </a:r>
            <a:r>
              <a:rPr lang="it-IT" sz="2000" b="1" dirty="0" err="1"/>
              <a:t>parameters</a:t>
            </a:r>
            <a:endParaRPr lang="it-IT" sz="2000" b="1" dirty="0"/>
          </a:p>
          <a:p>
            <a:r>
              <a:rPr lang="it-IT" dirty="0"/>
              <a:t>Line: 1.71 ± 0.03 </a:t>
            </a:r>
            <a:r>
              <a:rPr lang="it-IT" dirty="0" err="1"/>
              <a:t>keV</a:t>
            </a:r>
            <a:endParaRPr lang="it-IT" dirty="0"/>
          </a:p>
          <a:p>
            <a:r>
              <a:rPr lang="it-IT" dirty="0" err="1"/>
              <a:t>Element</a:t>
            </a:r>
            <a:r>
              <a:rPr lang="it-IT" dirty="0"/>
              <a:t>: Silicon (Si Kα)</a:t>
            </a:r>
          </a:p>
          <a:p>
            <a:r>
              <a:rPr lang="el-GR" dirty="0"/>
              <a:t>σ</a:t>
            </a:r>
            <a:r>
              <a:rPr lang="it-IT" dirty="0"/>
              <a:t>: 1.45 x 10</a:t>
            </a:r>
            <a:r>
              <a:rPr lang="it-IT" baseline="30000" dirty="0"/>
              <a:t>-3  </a:t>
            </a:r>
            <a:r>
              <a:rPr lang="it-IT" dirty="0">
                <a:solidFill>
                  <a:srgbClr val="FF0000"/>
                </a:solidFill>
              </a:rPr>
              <a:t>±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0.56 </a:t>
            </a:r>
          </a:p>
          <a:p>
            <a:r>
              <a:rPr lang="it-IT" dirty="0"/>
              <a:t>Χ</a:t>
            </a:r>
            <a:r>
              <a:rPr lang="it-IT" baseline="30000" dirty="0"/>
              <a:t>2 </a:t>
            </a:r>
            <a:r>
              <a:rPr lang="it-IT" dirty="0"/>
              <a:t>: 0.2671</a:t>
            </a:r>
          </a:p>
          <a:p>
            <a:r>
              <a:rPr lang="it-IT" dirty="0"/>
              <a:t>N</a:t>
            </a:r>
            <a:r>
              <a:rPr lang="it-IT" baseline="-25000" dirty="0"/>
              <a:t>H </a:t>
            </a:r>
            <a:r>
              <a:rPr lang="it-IT" dirty="0"/>
              <a:t>: (2.48 ± 0.17) x 10</a:t>
            </a:r>
            <a:r>
              <a:rPr lang="it-IT" baseline="30000" dirty="0"/>
              <a:t>22</a:t>
            </a:r>
            <a:r>
              <a:rPr lang="it-IT" dirty="0"/>
              <a:t>  </a:t>
            </a:r>
            <a:r>
              <a:rPr lang="it-IT" dirty="0" err="1"/>
              <a:t>atoms</a:t>
            </a:r>
            <a:r>
              <a:rPr lang="it-IT" dirty="0"/>
              <a:t> cm</a:t>
            </a:r>
            <a:r>
              <a:rPr lang="it-IT" baseline="30000" dirty="0"/>
              <a:t>-2</a:t>
            </a:r>
            <a:endParaRPr lang="it-IT" dirty="0"/>
          </a:p>
          <a:p>
            <a:r>
              <a:rPr lang="it-IT" dirty="0"/>
              <a:t>Γ : 0.74 ± 0.07</a:t>
            </a:r>
          </a:p>
          <a:p>
            <a:r>
              <a:rPr lang="it-IT" dirty="0"/>
              <a:t>Γ</a:t>
            </a:r>
            <a:r>
              <a:rPr lang="it-IT" baseline="-25000" dirty="0"/>
              <a:t>NORM</a:t>
            </a:r>
            <a:r>
              <a:rPr lang="it-IT" dirty="0"/>
              <a:t> : (8.17 ± 0.95) x 10</a:t>
            </a:r>
            <a:r>
              <a:rPr lang="it-IT" baseline="30000" dirty="0"/>
              <a:t>-4</a:t>
            </a:r>
            <a:endParaRPr lang="it-IT" dirty="0"/>
          </a:p>
          <a:p>
            <a:r>
              <a:rPr lang="it-IT" dirty="0" err="1"/>
              <a:t>Flux</a:t>
            </a:r>
            <a:r>
              <a:rPr lang="it-IT" dirty="0"/>
              <a:t>:  5.29 x 10</a:t>
            </a:r>
            <a:r>
              <a:rPr lang="it-IT" baseline="30000" dirty="0"/>
              <a:t>-14</a:t>
            </a:r>
            <a:r>
              <a:rPr lang="it-IT" dirty="0"/>
              <a:t>  erg cm</a:t>
            </a:r>
            <a:r>
              <a:rPr lang="it-IT" baseline="30000" dirty="0"/>
              <a:t>-2</a:t>
            </a:r>
            <a:r>
              <a:rPr lang="it-IT" dirty="0"/>
              <a:t> s</a:t>
            </a:r>
            <a:r>
              <a:rPr lang="it-IT" baseline="30000" dirty="0"/>
              <a:t>-1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1216CD-9FB2-456D-AD4A-3AC91B824DC7}"/>
              </a:ext>
            </a:extLst>
          </p:cNvPr>
          <p:cNvSpPr txBox="1"/>
          <p:nvPr/>
        </p:nvSpPr>
        <p:spPr>
          <a:xfrm flipH="1">
            <a:off x="540000" y="2340000"/>
            <a:ext cx="3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Best </a:t>
            </a:r>
            <a:r>
              <a:rPr lang="it-IT" dirty="0" err="1"/>
              <a:t>fit</a:t>
            </a:r>
            <a:r>
              <a:rPr lang="it-IT" dirty="0"/>
              <a:t> model: WABS(</a:t>
            </a:r>
            <a:r>
              <a:rPr lang="it-IT" dirty="0" err="1"/>
              <a:t>powerlaw+gauss</a:t>
            </a:r>
            <a:r>
              <a:rPr lang="it-IT" dirty="0"/>
              <a:t>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0301ABA-3731-4ED5-A1F2-18D0F4705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4057" y="-26360"/>
            <a:ext cx="5402628" cy="7645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33C2E5C-3A7E-47BE-B0A6-1DEA77A78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25053" y="-35455"/>
            <a:ext cx="5446452" cy="770741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0DC4E5-B92D-491B-8787-1EA91C133268}"/>
              </a:ext>
            </a:extLst>
          </p:cNvPr>
          <p:cNvCxnSpPr/>
          <p:nvPr/>
        </p:nvCxnSpPr>
        <p:spPr>
          <a:xfrm flipV="1">
            <a:off x="7793355" y="1842062"/>
            <a:ext cx="0" cy="410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12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883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53DF9F-2C46-49FC-B1CD-075D3053227E}"/>
              </a:ext>
            </a:extLst>
          </p:cNvPr>
          <p:cNvSpPr txBox="1"/>
          <p:nvPr/>
        </p:nvSpPr>
        <p:spPr>
          <a:xfrm flipH="1">
            <a:off x="540000" y="1800000"/>
            <a:ext cx="316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Range </a:t>
            </a:r>
            <a:r>
              <a:rPr lang="it-IT" sz="2000" dirty="0" err="1"/>
              <a:t>considered</a:t>
            </a:r>
            <a:r>
              <a:rPr lang="it-IT" sz="2000" dirty="0"/>
              <a:t>: 1.5-8 </a:t>
            </a:r>
            <a:r>
              <a:rPr lang="it-IT" sz="2000" dirty="0" err="1"/>
              <a:t>keV</a:t>
            </a:r>
            <a:r>
              <a:rPr lang="it-IT" sz="2000" dirty="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6D2768-5197-41AC-8D33-1EABE5F54278}"/>
              </a:ext>
            </a:extLst>
          </p:cNvPr>
          <p:cNvSpPr txBox="1"/>
          <p:nvPr/>
        </p:nvSpPr>
        <p:spPr>
          <a:xfrm>
            <a:off x="540000" y="2952000"/>
            <a:ext cx="3600000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it-IT" sz="2000" b="1" dirty="0"/>
              <a:t>Best </a:t>
            </a:r>
            <a:r>
              <a:rPr lang="it-IT" sz="2000" b="1" dirty="0" err="1"/>
              <a:t>fit</a:t>
            </a:r>
            <a:r>
              <a:rPr lang="it-IT" sz="2000" b="1" dirty="0"/>
              <a:t> </a:t>
            </a:r>
            <a:r>
              <a:rPr lang="it-IT" sz="2000" b="1" dirty="0" err="1"/>
              <a:t>parameters</a:t>
            </a:r>
            <a:endParaRPr lang="it-IT" sz="2000" b="1" dirty="0"/>
          </a:p>
          <a:p>
            <a:r>
              <a:rPr lang="it-IT" dirty="0"/>
              <a:t>Line: 2.32 ± 0.09 </a:t>
            </a:r>
            <a:r>
              <a:rPr lang="it-IT" dirty="0" err="1"/>
              <a:t>keV</a:t>
            </a:r>
            <a:endParaRPr lang="it-IT" dirty="0"/>
          </a:p>
          <a:p>
            <a:r>
              <a:rPr lang="it-IT" dirty="0" err="1"/>
              <a:t>Element</a:t>
            </a:r>
            <a:r>
              <a:rPr lang="it-IT" dirty="0"/>
              <a:t>: </a:t>
            </a:r>
            <a:r>
              <a:rPr lang="it-IT" dirty="0" err="1"/>
              <a:t>Sulfur</a:t>
            </a:r>
            <a:r>
              <a:rPr lang="it-IT" dirty="0"/>
              <a:t> (S Kα)</a:t>
            </a:r>
          </a:p>
          <a:p>
            <a:r>
              <a:rPr lang="el-GR" dirty="0"/>
              <a:t>σ</a:t>
            </a:r>
            <a:r>
              <a:rPr lang="it-IT" dirty="0"/>
              <a:t>: 1.91 x 10</a:t>
            </a:r>
            <a:r>
              <a:rPr lang="it-IT" baseline="30000" dirty="0"/>
              <a:t>-3 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± 0.58 </a:t>
            </a:r>
          </a:p>
          <a:p>
            <a:r>
              <a:rPr lang="it-IT" dirty="0"/>
              <a:t>Χ</a:t>
            </a:r>
            <a:r>
              <a:rPr lang="it-IT" baseline="30000" dirty="0"/>
              <a:t>2 </a:t>
            </a:r>
            <a:r>
              <a:rPr lang="it-IT" dirty="0"/>
              <a:t>:  0.3027</a:t>
            </a:r>
          </a:p>
          <a:p>
            <a:r>
              <a:rPr lang="it-IT" dirty="0"/>
              <a:t>N</a:t>
            </a:r>
            <a:r>
              <a:rPr lang="it-IT" baseline="-25000" dirty="0"/>
              <a:t>H </a:t>
            </a:r>
            <a:r>
              <a:rPr lang="it-IT" dirty="0"/>
              <a:t>:   (2.24 ± 0.15) x 10</a:t>
            </a:r>
            <a:r>
              <a:rPr lang="it-IT" baseline="30000" dirty="0"/>
              <a:t>22</a:t>
            </a:r>
            <a:r>
              <a:rPr lang="it-IT" dirty="0"/>
              <a:t>  </a:t>
            </a:r>
            <a:r>
              <a:rPr lang="it-IT" dirty="0" err="1"/>
              <a:t>atoms</a:t>
            </a:r>
            <a:r>
              <a:rPr lang="it-IT" dirty="0"/>
              <a:t> cm</a:t>
            </a:r>
            <a:r>
              <a:rPr lang="it-IT" baseline="30000" dirty="0"/>
              <a:t>-3</a:t>
            </a:r>
            <a:endParaRPr lang="it-IT" dirty="0"/>
          </a:p>
          <a:p>
            <a:r>
              <a:rPr lang="it-IT" dirty="0"/>
              <a:t>Γ :  0.65 ± 0.06</a:t>
            </a:r>
          </a:p>
          <a:p>
            <a:r>
              <a:rPr lang="it-IT" dirty="0"/>
              <a:t>Γ</a:t>
            </a:r>
            <a:r>
              <a:rPr lang="it-IT" baseline="-25000" dirty="0"/>
              <a:t>NORM</a:t>
            </a:r>
            <a:r>
              <a:rPr lang="it-IT" dirty="0"/>
              <a:t> :  (7.03 ± 0.77) x 10</a:t>
            </a:r>
            <a:r>
              <a:rPr lang="it-IT" baseline="30000" dirty="0"/>
              <a:t>-4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/>
              <a:t>Flux</a:t>
            </a:r>
            <a:r>
              <a:rPr lang="it-IT" dirty="0"/>
              <a:t>:   1.92 x 10</a:t>
            </a:r>
            <a:r>
              <a:rPr lang="it-IT" baseline="30000" dirty="0"/>
              <a:t>-14</a:t>
            </a:r>
            <a:r>
              <a:rPr lang="it-IT" dirty="0"/>
              <a:t>  erg cm</a:t>
            </a:r>
            <a:r>
              <a:rPr lang="it-IT" baseline="30000" dirty="0"/>
              <a:t>-2</a:t>
            </a:r>
            <a:r>
              <a:rPr lang="it-IT" dirty="0"/>
              <a:t> s</a:t>
            </a:r>
            <a:r>
              <a:rPr lang="it-IT" baseline="30000" dirty="0"/>
              <a:t>-1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1216CD-9FB2-456D-AD4A-3AC91B824DC7}"/>
              </a:ext>
            </a:extLst>
          </p:cNvPr>
          <p:cNvSpPr txBox="1"/>
          <p:nvPr/>
        </p:nvSpPr>
        <p:spPr>
          <a:xfrm flipH="1">
            <a:off x="540000" y="2340000"/>
            <a:ext cx="404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Best </a:t>
            </a:r>
            <a:r>
              <a:rPr lang="it-IT" dirty="0" err="1"/>
              <a:t>fit</a:t>
            </a:r>
            <a:r>
              <a:rPr lang="it-IT" dirty="0"/>
              <a:t> model: WABS(</a:t>
            </a:r>
            <a:r>
              <a:rPr lang="it-IT" dirty="0" err="1"/>
              <a:t>powerlaw+gauss</a:t>
            </a:r>
            <a:r>
              <a:rPr lang="it-IT" dirty="0"/>
              <a:t>)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423B64-BE31-4AFC-9D31-3022690A8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0892" y="-19604"/>
            <a:ext cx="5425065" cy="7677151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A76B7112-619A-4DB0-AC06-53B37711E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0892" y="-33304"/>
            <a:ext cx="5425065" cy="767715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C9A23CE-051F-4452-B058-8CB1C8FDF5AC}"/>
              </a:ext>
            </a:extLst>
          </p:cNvPr>
          <p:cNvCxnSpPr/>
          <p:nvPr/>
        </p:nvCxnSpPr>
        <p:spPr>
          <a:xfrm flipV="1">
            <a:off x="7762875" y="1824384"/>
            <a:ext cx="0" cy="410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4377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6BB0C0-9FAB-4E20-9F2F-509843D6D80A}"/>
              </a:ext>
            </a:extLst>
          </p:cNvPr>
          <p:cNvSpPr txBox="1"/>
          <p:nvPr/>
        </p:nvSpPr>
        <p:spPr>
          <a:xfrm flipH="1">
            <a:off x="540000" y="1800000"/>
            <a:ext cx="3169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Instrument</a:t>
            </a:r>
            <a:r>
              <a:rPr lang="it-IT" sz="2000" dirty="0"/>
              <a:t>: Chandra</a:t>
            </a:r>
          </a:p>
          <a:p>
            <a:r>
              <a:rPr lang="it-IT" sz="2000" dirty="0" err="1"/>
              <a:t>Exposure</a:t>
            </a:r>
            <a:r>
              <a:rPr lang="it-IT" sz="2000" dirty="0"/>
              <a:t> time: 100 </a:t>
            </a:r>
            <a:r>
              <a:rPr lang="it-IT" sz="2000" dirty="0" err="1"/>
              <a:t>ks</a:t>
            </a:r>
            <a:endParaRPr lang="it-IT" sz="2000" dirty="0"/>
          </a:p>
          <a:p>
            <a:r>
              <a:rPr lang="it-IT" sz="2000" dirty="0"/>
              <a:t>Date: 5 March 2003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FAECF7-0BD5-4B42-BDAF-266D9B81A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4293" y="14246"/>
            <a:ext cx="5417529" cy="76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6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4377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8C5967A-1F36-4B2A-986A-F2574915C7B9}"/>
              </a:ext>
            </a:extLst>
          </p:cNvPr>
          <p:cNvSpPr txBox="1"/>
          <p:nvPr/>
        </p:nvSpPr>
        <p:spPr>
          <a:xfrm flipH="1">
            <a:off x="540000" y="1800000"/>
            <a:ext cx="316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Range </a:t>
            </a:r>
            <a:r>
              <a:rPr lang="it-IT" sz="2000" dirty="0" err="1"/>
              <a:t>considered</a:t>
            </a:r>
            <a:r>
              <a:rPr lang="it-IT" sz="2000" dirty="0"/>
              <a:t>: 1.5-8 </a:t>
            </a:r>
            <a:r>
              <a:rPr lang="it-IT" sz="2000" dirty="0" err="1"/>
              <a:t>keV</a:t>
            </a:r>
            <a:r>
              <a:rPr lang="it-IT" sz="2000" dirty="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CC04C0-2294-4A01-B2B8-0D1A8DC81529}"/>
              </a:ext>
            </a:extLst>
          </p:cNvPr>
          <p:cNvSpPr txBox="1"/>
          <p:nvPr/>
        </p:nvSpPr>
        <p:spPr>
          <a:xfrm>
            <a:off x="540000" y="2952000"/>
            <a:ext cx="3600000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it-IT" sz="2000" b="1" dirty="0"/>
              <a:t>Best </a:t>
            </a:r>
            <a:r>
              <a:rPr lang="it-IT" sz="2000" b="1" dirty="0" err="1"/>
              <a:t>fit</a:t>
            </a:r>
            <a:r>
              <a:rPr lang="it-IT" sz="2000" b="1" dirty="0"/>
              <a:t> </a:t>
            </a:r>
            <a:r>
              <a:rPr lang="it-IT" sz="2000" b="1" dirty="0" err="1"/>
              <a:t>parameters</a:t>
            </a:r>
            <a:endParaRPr lang="it-IT" sz="2000" b="1" dirty="0"/>
          </a:p>
          <a:p>
            <a:r>
              <a:rPr lang="it-IT" dirty="0"/>
              <a:t>Line: 6.34 ± 0.04 </a:t>
            </a:r>
            <a:r>
              <a:rPr lang="it-IT" dirty="0" err="1"/>
              <a:t>keV</a:t>
            </a:r>
            <a:endParaRPr lang="it-IT" dirty="0"/>
          </a:p>
          <a:p>
            <a:r>
              <a:rPr lang="it-IT" dirty="0" err="1"/>
              <a:t>Element</a:t>
            </a:r>
            <a:r>
              <a:rPr lang="it-IT" dirty="0"/>
              <a:t>: </a:t>
            </a:r>
            <a:r>
              <a:rPr lang="it-IT" dirty="0" err="1"/>
              <a:t>Iron</a:t>
            </a:r>
            <a:r>
              <a:rPr lang="it-IT" dirty="0"/>
              <a:t> (Fe Kα)</a:t>
            </a:r>
          </a:p>
          <a:p>
            <a:r>
              <a:rPr lang="el-GR" dirty="0"/>
              <a:t>σ</a:t>
            </a:r>
            <a:r>
              <a:rPr lang="it-IT" dirty="0"/>
              <a:t>: (3.65 ± 1.12) x 10</a:t>
            </a:r>
            <a:r>
              <a:rPr lang="it-IT" baseline="30000" dirty="0"/>
              <a:t>-2</a:t>
            </a:r>
            <a:endParaRPr lang="it-IT" dirty="0"/>
          </a:p>
          <a:p>
            <a:r>
              <a:rPr lang="it-IT" dirty="0"/>
              <a:t>Χ</a:t>
            </a:r>
            <a:r>
              <a:rPr lang="it-IT" baseline="30000" dirty="0"/>
              <a:t>2 </a:t>
            </a:r>
            <a:r>
              <a:rPr lang="it-IT" dirty="0"/>
              <a:t>: 0.2709</a:t>
            </a:r>
          </a:p>
          <a:p>
            <a:r>
              <a:rPr lang="it-IT" dirty="0"/>
              <a:t>N</a:t>
            </a:r>
            <a:r>
              <a:rPr lang="it-IT" baseline="-25000" dirty="0"/>
              <a:t>H </a:t>
            </a:r>
            <a:r>
              <a:rPr lang="it-IT" dirty="0"/>
              <a:t>: (1.61 ± 0.29) x 10</a:t>
            </a:r>
            <a:r>
              <a:rPr lang="it-IT" baseline="30000" dirty="0"/>
              <a:t>22</a:t>
            </a:r>
            <a:r>
              <a:rPr lang="it-IT" dirty="0"/>
              <a:t>  </a:t>
            </a:r>
            <a:r>
              <a:rPr lang="it-IT" dirty="0" err="1"/>
              <a:t>atoms</a:t>
            </a:r>
            <a:r>
              <a:rPr lang="it-IT" dirty="0"/>
              <a:t> cm</a:t>
            </a:r>
            <a:r>
              <a:rPr lang="it-IT" baseline="30000" dirty="0"/>
              <a:t>-2</a:t>
            </a:r>
            <a:endParaRPr lang="it-IT" dirty="0"/>
          </a:p>
          <a:p>
            <a:r>
              <a:rPr lang="it-IT" dirty="0"/>
              <a:t>Γ : 1.07 ± 0.13</a:t>
            </a:r>
          </a:p>
          <a:p>
            <a:r>
              <a:rPr lang="it-IT" dirty="0"/>
              <a:t>Γ</a:t>
            </a:r>
            <a:r>
              <a:rPr lang="it-IT" baseline="-25000" dirty="0"/>
              <a:t>NORM</a:t>
            </a:r>
            <a:r>
              <a:rPr lang="it-IT" dirty="0"/>
              <a:t> : (4.55 ± 0.84) x 10</a:t>
            </a:r>
            <a:r>
              <a:rPr lang="it-IT" baseline="30000" dirty="0"/>
              <a:t>-4</a:t>
            </a:r>
            <a:endParaRPr lang="it-IT" dirty="0"/>
          </a:p>
          <a:p>
            <a:r>
              <a:rPr lang="it-IT" dirty="0" err="1"/>
              <a:t>Flux</a:t>
            </a:r>
            <a:r>
              <a:rPr lang="it-IT" dirty="0"/>
              <a:t>: 3.38 x 10</a:t>
            </a:r>
            <a:r>
              <a:rPr lang="it-IT" baseline="30000" dirty="0"/>
              <a:t>-13 </a:t>
            </a:r>
            <a:r>
              <a:rPr lang="it-IT" dirty="0"/>
              <a:t>erg cm</a:t>
            </a:r>
            <a:r>
              <a:rPr lang="it-IT" baseline="30000" dirty="0"/>
              <a:t>-2</a:t>
            </a:r>
            <a:r>
              <a:rPr lang="it-IT" dirty="0"/>
              <a:t> s</a:t>
            </a:r>
            <a:r>
              <a:rPr lang="it-IT" baseline="30000" dirty="0"/>
              <a:t>-1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9CBC0E-28D9-4B66-98A8-A2300B3C860C}"/>
              </a:ext>
            </a:extLst>
          </p:cNvPr>
          <p:cNvSpPr txBox="1"/>
          <p:nvPr/>
        </p:nvSpPr>
        <p:spPr>
          <a:xfrm flipH="1">
            <a:off x="540000" y="2340000"/>
            <a:ext cx="41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Best </a:t>
            </a:r>
            <a:r>
              <a:rPr lang="it-IT" dirty="0" err="1"/>
              <a:t>fit</a:t>
            </a:r>
            <a:r>
              <a:rPr lang="it-IT" dirty="0"/>
              <a:t> model: WABS(</a:t>
            </a:r>
            <a:r>
              <a:rPr lang="it-IT" dirty="0" err="1"/>
              <a:t>powerlaw+gauss</a:t>
            </a:r>
            <a:r>
              <a:rPr lang="it-IT" dirty="0"/>
              <a:t>)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7C088D-CBDD-4674-AAB6-E756D980C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0166" y="-9078"/>
            <a:ext cx="5400823" cy="7642846"/>
          </a:xfrm>
          <a:prstGeom prst="rect">
            <a:avLst/>
          </a:prstGeom>
        </p:spPr>
      </p:pic>
      <p:pic>
        <p:nvPicPr>
          <p:cNvPr id="14" name="Immagine 1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2B4BD4B-ED7D-4CFF-8600-16A564504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0165" y="19640"/>
            <a:ext cx="5400824" cy="7642847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ACE17C5-FC84-4716-8D1E-2577C658B971}"/>
              </a:ext>
            </a:extLst>
          </p:cNvPr>
          <p:cNvCxnSpPr/>
          <p:nvPr/>
        </p:nvCxnSpPr>
        <p:spPr>
          <a:xfrm flipV="1">
            <a:off x="7590503" y="1877962"/>
            <a:ext cx="0" cy="406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74D92226-6B06-4149-A525-A7FB4FA6C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0163" y="5280"/>
            <a:ext cx="5400825" cy="76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4377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8C5967A-1F36-4B2A-986A-F2574915C7B9}"/>
              </a:ext>
            </a:extLst>
          </p:cNvPr>
          <p:cNvSpPr txBox="1"/>
          <p:nvPr/>
        </p:nvSpPr>
        <p:spPr>
          <a:xfrm flipH="1">
            <a:off x="540000" y="1800000"/>
            <a:ext cx="316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Range </a:t>
            </a:r>
            <a:r>
              <a:rPr lang="it-IT" sz="2000" dirty="0" err="1"/>
              <a:t>considered</a:t>
            </a:r>
            <a:r>
              <a:rPr lang="it-IT" sz="2000" dirty="0"/>
              <a:t>: 1.5-6 </a:t>
            </a:r>
            <a:r>
              <a:rPr lang="it-IT" sz="2000" dirty="0" err="1"/>
              <a:t>keV</a:t>
            </a:r>
            <a:r>
              <a:rPr lang="it-IT" sz="2000" dirty="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CC04C0-2294-4A01-B2B8-0D1A8DC81529}"/>
              </a:ext>
            </a:extLst>
          </p:cNvPr>
          <p:cNvSpPr txBox="1"/>
          <p:nvPr/>
        </p:nvSpPr>
        <p:spPr>
          <a:xfrm>
            <a:off x="540000" y="2952000"/>
            <a:ext cx="3600000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it-IT" sz="2000" b="1" dirty="0"/>
              <a:t>Best </a:t>
            </a:r>
            <a:r>
              <a:rPr lang="it-IT" sz="2000" b="1" dirty="0" err="1"/>
              <a:t>fit</a:t>
            </a:r>
            <a:r>
              <a:rPr lang="it-IT" sz="2000" b="1" dirty="0"/>
              <a:t> </a:t>
            </a:r>
            <a:r>
              <a:rPr lang="it-IT" sz="2000" b="1" dirty="0" err="1"/>
              <a:t>parameters</a:t>
            </a:r>
            <a:endParaRPr lang="it-IT" sz="2000" b="1" dirty="0"/>
          </a:p>
          <a:p>
            <a:r>
              <a:rPr lang="it-IT" dirty="0"/>
              <a:t>Line: 2.30 ± 0.04 </a:t>
            </a:r>
            <a:r>
              <a:rPr lang="it-IT" dirty="0" err="1"/>
              <a:t>keV</a:t>
            </a:r>
            <a:endParaRPr lang="it-IT" dirty="0"/>
          </a:p>
          <a:p>
            <a:r>
              <a:rPr lang="it-IT" dirty="0" err="1"/>
              <a:t>Element</a:t>
            </a:r>
            <a:r>
              <a:rPr lang="it-IT" dirty="0"/>
              <a:t>: </a:t>
            </a:r>
            <a:r>
              <a:rPr lang="it-IT" dirty="0" err="1"/>
              <a:t>Sulfur</a:t>
            </a:r>
            <a:r>
              <a:rPr lang="it-IT" dirty="0"/>
              <a:t> (S Kα)</a:t>
            </a:r>
          </a:p>
          <a:p>
            <a:r>
              <a:rPr lang="el-GR" dirty="0"/>
              <a:t>σ</a:t>
            </a:r>
            <a:r>
              <a:rPr lang="it-IT" dirty="0"/>
              <a:t>: 3.88 x 10</a:t>
            </a:r>
            <a:r>
              <a:rPr lang="it-IT" baseline="30000" dirty="0"/>
              <a:t>-3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± 0.17</a:t>
            </a:r>
          </a:p>
          <a:p>
            <a:r>
              <a:rPr lang="it-IT" dirty="0"/>
              <a:t>Χ</a:t>
            </a:r>
            <a:r>
              <a:rPr lang="it-IT" baseline="30000" dirty="0"/>
              <a:t>2 </a:t>
            </a:r>
            <a:r>
              <a:rPr lang="it-IT" dirty="0"/>
              <a:t>: 0.2282</a:t>
            </a:r>
          </a:p>
          <a:p>
            <a:r>
              <a:rPr lang="it-IT" dirty="0"/>
              <a:t>N</a:t>
            </a:r>
            <a:r>
              <a:rPr lang="it-IT" baseline="-25000" dirty="0"/>
              <a:t>H </a:t>
            </a:r>
            <a:r>
              <a:rPr lang="it-IT" dirty="0"/>
              <a:t>: (2.47 ± 0.38) x 10</a:t>
            </a:r>
            <a:r>
              <a:rPr lang="it-IT" baseline="30000" dirty="0"/>
              <a:t>22</a:t>
            </a:r>
            <a:r>
              <a:rPr lang="it-IT" dirty="0"/>
              <a:t>  </a:t>
            </a:r>
            <a:r>
              <a:rPr lang="it-IT" dirty="0" err="1"/>
              <a:t>atoms</a:t>
            </a:r>
            <a:r>
              <a:rPr lang="it-IT" dirty="0"/>
              <a:t> cm</a:t>
            </a:r>
            <a:r>
              <a:rPr lang="it-IT" baseline="30000" dirty="0"/>
              <a:t>-2</a:t>
            </a:r>
            <a:endParaRPr lang="it-IT" dirty="0"/>
          </a:p>
          <a:p>
            <a:r>
              <a:rPr lang="it-IT" dirty="0"/>
              <a:t>Γ : 1.02 ± 0.14</a:t>
            </a:r>
          </a:p>
          <a:p>
            <a:r>
              <a:rPr lang="it-IT" dirty="0"/>
              <a:t>Γ</a:t>
            </a:r>
            <a:r>
              <a:rPr lang="it-IT" baseline="-25000" dirty="0"/>
              <a:t>NORM</a:t>
            </a:r>
            <a:r>
              <a:rPr lang="it-IT" dirty="0"/>
              <a:t> : (6.69 ± 1.53) x 10</a:t>
            </a:r>
            <a:r>
              <a:rPr lang="it-IT" baseline="30000" dirty="0"/>
              <a:t>-4</a:t>
            </a:r>
            <a:endParaRPr lang="it-IT" dirty="0"/>
          </a:p>
          <a:p>
            <a:r>
              <a:rPr lang="it-IT" dirty="0" err="1"/>
              <a:t>Flux</a:t>
            </a:r>
            <a:r>
              <a:rPr lang="it-IT" dirty="0"/>
              <a:t>: 7.10 x 10</a:t>
            </a:r>
            <a:r>
              <a:rPr lang="it-IT" baseline="30000" dirty="0"/>
              <a:t>-14 </a:t>
            </a:r>
            <a:r>
              <a:rPr lang="it-IT" dirty="0"/>
              <a:t>erg cm</a:t>
            </a:r>
            <a:r>
              <a:rPr lang="it-IT" baseline="30000" dirty="0"/>
              <a:t>-2</a:t>
            </a:r>
            <a:r>
              <a:rPr lang="it-IT" dirty="0"/>
              <a:t> s</a:t>
            </a:r>
            <a:r>
              <a:rPr lang="it-IT" baseline="30000" dirty="0"/>
              <a:t>-1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9CBC0E-28D9-4B66-98A8-A2300B3C860C}"/>
              </a:ext>
            </a:extLst>
          </p:cNvPr>
          <p:cNvSpPr txBox="1"/>
          <p:nvPr/>
        </p:nvSpPr>
        <p:spPr>
          <a:xfrm flipH="1">
            <a:off x="540000" y="2340000"/>
            <a:ext cx="41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Best </a:t>
            </a:r>
            <a:r>
              <a:rPr lang="it-IT" dirty="0" err="1"/>
              <a:t>fit</a:t>
            </a:r>
            <a:r>
              <a:rPr lang="it-IT" dirty="0"/>
              <a:t> model: WABS(</a:t>
            </a:r>
            <a:r>
              <a:rPr lang="it-IT" dirty="0" err="1"/>
              <a:t>powerlaw+gauss</a:t>
            </a:r>
            <a:r>
              <a:rPr lang="it-IT" dirty="0"/>
              <a:t>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63DA13D-2AA1-4D75-AC2B-9DEBABC0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5495" y="-20667"/>
            <a:ext cx="5421394" cy="7671957"/>
          </a:xfrm>
          <a:prstGeom prst="rect">
            <a:avLst/>
          </a:prstGeom>
        </p:spPr>
      </p:pic>
      <p:pic>
        <p:nvPicPr>
          <p:cNvPr id="5" name="Immagine 4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043D1BA2-B575-4EF3-BF73-86F2BD2C8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5110" y="-20666"/>
            <a:ext cx="5421395" cy="7671958"/>
          </a:xfrm>
          <a:prstGeom prst="rect">
            <a:avLst/>
          </a:prstGeom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40C83A8-5B91-4A6B-83D1-C7EEAE5B47FE}"/>
              </a:ext>
            </a:extLst>
          </p:cNvPr>
          <p:cNvCxnSpPr/>
          <p:nvPr/>
        </p:nvCxnSpPr>
        <p:spPr>
          <a:xfrm flipV="1">
            <a:off x="7196231" y="1848075"/>
            <a:ext cx="0" cy="4096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6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</a:t>
            </a:r>
            <a:r>
              <a:rPr lang="it-IT" sz="2800" dirty="0"/>
              <a:t>60061061002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6BB0C0-9FAB-4E20-9F2F-509843D6D80A}"/>
              </a:ext>
            </a:extLst>
          </p:cNvPr>
          <p:cNvSpPr txBox="1"/>
          <p:nvPr/>
        </p:nvSpPr>
        <p:spPr>
          <a:xfrm flipH="1">
            <a:off x="540000" y="1800000"/>
            <a:ext cx="3169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Instrument</a:t>
            </a:r>
            <a:r>
              <a:rPr lang="it-IT" sz="2000" dirty="0"/>
              <a:t>: </a:t>
            </a:r>
            <a:r>
              <a:rPr lang="it-IT" sz="2000" dirty="0" err="1"/>
              <a:t>NuStar</a:t>
            </a:r>
            <a:endParaRPr lang="it-IT" sz="2000" dirty="0"/>
          </a:p>
          <a:p>
            <a:r>
              <a:rPr lang="it-IT" sz="2000" dirty="0" err="1"/>
              <a:t>Exposure</a:t>
            </a:r>
            <a:r>
              <a:rPr lang="it-IT" sz="2000" dirty="0"/>
              <a:t> time: 15.5 </a:t>
            </a:r>
            <a:r>
              <a:rPr lang="it-IT" sz="2000" dirty="0" err="1"/>
              <a:t>ks</a:t>
            </a:r>
            <a:endParaRPr lang="it-IT" sz="2000" dirty="0"/>
          </a:p>
          <a:p>
            <a:r>
              <a:rPr lang="it-IT" sz="2000" dirty="0"/>
              <a:t>Date: 5 </a:t>
            </a:r>
            <a:r>
              <a:rPr lang="it-IT" sz="2000" dirty="0" err="1"/>
              <a:t>October</a:t>
            </a:r>
            <a:r>
              <a:rPr lang="it-IT" sz="2000" dirty="0"/>
              <a:t> 2012</a:t>
            </a:r>
          </a:p>
        </p:txBody>
      </p:sp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44420B96-0401-44BC-836C-2D1D0B03C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2707" y="-27983"/>
            <a:ext cx="5440262" cy="76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38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91769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</a:t>
            </a:r>
            <a:r>
              <a:rPr lang="it-IT" sz="2800" dirty="0"/>
              <a:t>60061061002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53DF9F-2C46-49FC-B1CD-075D3053227E}"/>
              </a:ext>
            </a:extLst>
          </p:cNvPr>
          <p:cNvSpPr txBox="1"/>
          <p:nvPr/>
        </p:nvSpPr>
        <p:spPr>
          <a:xfrm flipH="1">
            <a:off x="540000" y="1800000"/>
            <a:ext cx="316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Range considered:3-13 </a:t>
            </a:r>
            <a:r>
              <a:rPr lang="it-IT" sz="2000" dirty="0" err="1"/>
              <a:t>keV</a:t>
            </a:r>
            <a:r>
              <a:rPr lang="it-IT" sz="2000" dirty="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6D2768-5197-41AC-8D33-1EABE5F54278}"/>
              </a:ext>
            </a:extLst>
          </p:cNvPr>
          <p:cNvSpPr txBox="1"/>
          <p:nvPr/>
        </p:nvSpPr>
        <p:spPr>
          <a:xfrm>
            <a:off x="539999" y="2952000"/>
            <a:ext cx="3600000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it-IT" sz="2000" b="1" dirty="0"/>
              <a:t>Best </a:t>
            </a:r>
            <a:r>
              <a:rPr lang="it-IT" sz="2000" b="1" dirty="0" err="1"/>
              <a:t>fit</a:t>
            </a:r>
            <a:r>
              <a:rPr lang="it-IT" sz="2000" b="1" dirty="0"/>
              <a:t> </a:t>
            </a:r>
            <a:r>
              <a:rPr lang="it-IT" sz="2000" b="1" dirty="0" err="1"/>
              <a:t>parameters</a:t>
            </a:r>
            <a:endParaRPr lang="it-IT" sz="2000" b="1" dirty="0"/>
          </a:p>
          <a:p>
            <a:r>
              <a:rPr lang="it-IT" dirty="0"/>
              <a:t>Line: 6.22 ± 0.04 </a:t>
            </a:r>
            <a:r>
              <a:rPr lang="it-IT" dirty="0" err="1"/>
              <a:t>keV</a:t>
            </a:r>
            <a:endParaRPr lang="it-IT" dirty="0"/>
          </a:p>
          <a:p>
            <a:r>
              <a:rPr lang="it-IT" dirty="0" err="1"/>
              <a:t>Element</a:t>
            </a:r>
            <a:r>
              <a:rPr lang="it-IT" dirty="0"/>
              <a:t>: </a:t>
            </a:r>
            <a:r>
              <a:rPr lang="it-IT" dirty="0" err="1"/>
              <a:t>Iron</a:t>
            </a:r>
            <a:r>
              <a:rPr lang="it-IT" dirty="0"/>
              <a:t> (Fe Kα)</a:t>
            </a:r>
          </a:p>
          <a:p>
            <a:r>
              <a:rPr lang="el-GR" dirty="0"/>
              <a:t>σ</a:t>
            </a:r>
            <a:r>
              <a:rPr lang="it-IT" dirty="0"/>
              <a:t>: 3.78 x 10</a:t>
            </a:r>
            <a:r>
              <a:rPr lang="it-IT" baseline="30000" dirty="0"/>
              <a:t>-2  </a:t>
            </a:r>
            <a:r>
              <a:rPr lang="it-IT" dirty="0">
                <a:solidFill>
                  <a:srgbClr val="FF0000"/>
                </a:solidFill>
              </a:rPr>
              <a:t>± 0.13</a:t>
            </a:r>
          </a:p>
          <a:p>
            <a:r>
              <a:rPr lang="it-IT" dirty="0"/>
              <a:t>Χ</a:t>
            </a:r>
            <a:r>
              <a:rPr lang="it-IT" baseline="30000" dirty="0"/>
              <a:t>2 </a:t>
            </a:r>
            <a:r>
              <a:rPr lang="it-IT" dirty="0"/>
              <a:t>: 1.0596</a:t>
            </a:r>
          </a:p>
          <a:p>
            <a:r>
              <a:rPr lang="it-IT" dirty="0"/>
              <a:t>N</a:t>
            </a:r>
            <a:r>
              <a:rPr lang="it-IT" baseline="-25000" dirty="0"/>
              <a:t>H </a:t>
            </a:r>
            <a:r>
              <a:rPr lang="it-IT" dirty="0"/>
              <a:t>: (3.07 ± 0.24) x 10</a:t>
            </a:r>
            <a:r>
              <a:rPr lang="it-IT" baseline="30000" dirty="0"/>
              <a:t>22</a:t>
            </a:r>
            <a:r>
              <a:rPr lang="it-IT" dirty="0"/>
              <a:t>  </a:t>
            </a:r>
            <a:r>
              <a:rPr lang="it-IT" dirty="0" err="1"/>
              <a:t>atoms</a:t>
            </a:r>
            <a:r>
              <a:rPr lang="it-IT" dirty="0"/>
              <a:t> cm</a:t>
            </a:r>
            <a:r>
              <a:rPr lang="it-IT" baseline="30000" dirty="0"/>
              <a:t>-2</a:t>
            </a:r>
            <a:endParaRPr lang="it-IT" dirty="0"/>
          </a:p>
          <a:p>
            <a:r>
              <a:rPr lang="it-IT" dirty="0"/>
              <a:t>Γ : 1.59 ± 0.02 </a:t>
            </a:r>
          </a:p>
          <a:p>
            <a:r>
              <a:rPr lang="it-IT" dirty="0"/>
              <a:t>Γ</a:t>
            </a:r>
            <a:r>
              <a:rPr lang="it-IT" baseline="-25000" dirty="0"/>
              <a:t>NORM</a:t>
            </a:r>
            <a:r>
              <a:rPr lang="it-IT" dirty="0"/>
              <a:t> :  (5.09 ± 0.18) x 10</a:t>
            </a:r>
            <a:r>
              <a:rPr lang="it-IT" baseline="30000" dirty="0"/>
              <a:t>-2</a:t>
            </a:r>
            <a:r>
              <a:rPr lang="it-IT" dirty="0"/>
              <a:t> 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/>
              <a:t>Flux</a:t>
            </a:r>
            <a:r>
              <a:rPr lang="it-IT" dirty="0"/>
              <a:t>: 9.78 x 10</a:t>
            </a:r>
            <a:r>
              <a:rPr lang="it-IT" baseline="30000" dirty="0"/>
              <a:t>-12 </a:t>
            </a:r>
            <a:r>
              <a:rPr lang="it-IT" dirty="0"/>
              <a:t>erg cm</a:t>
            </a:r>
            <a:r>
              <a:rPr lang="it-IT" baseline="30000" dirty="0"/>
              <a:t>-2</a:t>
            </a:r>
            <a:r>
              <a:rPr lang="it-IT" dirty="0"/>
              <a:t> s</a:t>
            </a:r>
            <a:r>
              <a:rPr lang="it-IT" baseline="30000" dirty="0"/>
              <a:t>-1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1216CD-9FB2-456D-AD4A-3AC91B824DC7}"/>
              </a:ext>
            </a:extLst>
          </p:cNvPr>
          <p:cNvSpPr txBox="1"/>
          <p:nvPr/>
        </p:nvSpPr>
        <p:spPr>
          <a:xfrm flipH="1">
            <a:off x="540000" y="2340000"/>
            <a:ext cx="41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Best </a:t>
            </a:r>
            <a:r>
              <a:rPr lang="it-IT" dirty="0" err="1"/>
              <a:t>fit</a:t>
            </a:r>
            <a:r>
              <a:rPr lang="it-IT" dirty="0"/>
              <a:t> model: WABS(</a:t>
            </a:r>
            <a:r>
              <a:rPr lang="it-IT" dirty="0" err="1"/>
              <a:t>powerlaw+gauss</a:t>
            </a:r>
            <a:r>
              <a:rPr lang="it-IT" dirty="0"/>
              <a:t>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BB02724-4B32-4379-AF6B-999EE8DC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5649" y="-19096"/>
            <a:ext cx="5410296" cy="7656252"/>
          </a:xfrm>
          <a:prstGeom prst="rect">
            <a:avLst/>
          </a:prstGeom>
        </p:spPr>
      </p:pic>
      <p:pic>
        <p:nvPicPr>
          <p:cNvPr id="3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0B7F9B7E-8F0A-463A-9748-C2E3346BA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8892" y="-1333"/>
            <a:ext cx="5410298" cy="7656254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C46C4D6-95F2-44FF-978E-D55B01D44AF3}"/>
              </a:ext>
            </a:extLst>
          </p:cNvPr>
          <p:cNvCxnSpPr/>
          <p:nvPr/>
        </p:nvCxnSpPr>
        <p:spPr>
          <a:xfrm flipV="1">
            <a:off x="8677275" y="1866900"/>
            <a:ext cx="0" cy="4078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105269D-E78B-4AF3-A88B-79050B155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2137" y="-3910"/>
            <a:ext cx="5410298" cy="765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91769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Data </a:t>
            </a:r>
            <a:r>
              <a:rPr kumimoji="0" lang="it-I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comparison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A495AA1E-CBB9-4B56-A03E-3858E4223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4159896"/>
                  </p:ext>
                </p:extLst>
              </p:nvPr>
            </p:nvGraphicFramePr>
            <p:xfrm>
              <a:off x="66673" y="1542680"/>
              <a:ext cx="12058652" cy="324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475">
                      <a:extLst>
                        <a:ext uri="{9D8B030D-6E8A-4147-A177-3AD203B41FA5}">
                          <a16:colId xmlns:a16="http://schemas.microsoft.com/office/drawing/2014/main" val="4258299149"/>
                        </a:ext>
                      </a:extLst>
                    </a:gridCol>
                    <a:gridCol w="1895475">
                      <a:extLst>
                        <a:ext uri="{9D8B030D-6E8A-4147-A177-3AD203B41FA5}">
                          <a16:colId xmlns:a16="http://schemas.microsoft.com/office/drawing/2014/main" val="1091165135"/>
                        </a:ext>
                      </a:extLst>
                    </a:gridCol>
                    <a:gridCol w="1238250">
                      <a:extLst>
                        <a:ext uri="{9D8B030D-6E8A-4147-A177-3AD203B41FA5}">
                          <a16:colId xmlns:a16="http://schemas.microsoft.com/office/drawing/2014/main" val="794146821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1341953276"/>
                        </a:ext>
                      </a:extLst>
                    </a:gridCol>
                    <a:gridCol w="1457325">
                      <a:extLst>
                        <a:ext uri="{9D8B030D-6E8A-4147-A177-3AD203B41FA5}">
                          <a16:colId xmlns:a16="http://schemas.microsoft.com/office/drawing/2014/main" val="1182303340"/>
                        </a:ext>
                      </a:extLst>
                    </a:gridCol>
                    <a:gridCol w="1396802">
                      <a:extLst>
                        <a:ext uri="{9D8B030D-6E8A-4147-A177-3AD203B41FA5}">
                          <a16:colId xmlns:a16="http://schemas.microsoft.com/office/drawing/2014/main" val="2653422395"/>
                        </a:ext>
                      </a:extLst>
                    </a:gridCol>
                    <a:gridCol w="1914525">
                      <a:extLst>
                        <a:ext uri="{9D8B030D-6E8A-4147-A177-3AD203B41FA5}">
                          <a16:colId xmlns:a16="http://schemas.microsoft.com/office/drawing/2014/main" val="3518964786"/>
                        </a:ext>
                      </a:extLst>
                    </a:gridCol>
                  </a:tblGrid>
                  <a:tr h="543295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lang="en-GB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 </a:t>
                          </a: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GB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 </a:t>
                          </a:r>
                          <a:r>
                            <a:rPr lang="it-IT" sz="1400" dirty="0"/>
                            <a:t>10</a:t>
                          </a:r>
                          <a:r>
                            <a:rPr lang="it-IT" sz="1400" baseline="30000" dirty="0"/>
                            <a:t>22 </a:t>
                          </a:r>
                          <a:r>
                            <a:rPr lang="en-GB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atoms </a:t>
                          </a:r>
                          <a:r>
                            <a:rPr lang="it-IT" sz="1400" dirty="0"/>
                            <a:t>cm</a:t>
                          </a:r>
                          <a:r>
                            <a:rPr lang="it-IT" sz="1400" baseline="30000" dirty="0"/>
                            <a:t>-2</a:t>
                          </a: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</a:t>
                          </a:r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Γ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FeK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 err="1"/>
                            <a:t>SiK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SK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r>
                            <a:rPr lang="en-GB" sz="1800" b="1" kern="1200" baseline="-250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FeK</a:t>
                          </a:r>
                          <a:r>
                            <a:rPr lang="en-GB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α</a:t>
                          </a:r>
                          <a:r>
                            <a:rPr lang="it-IT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it-IT" sz="1400" dirty="0"/>
                            <a:t>10</a:t>
                          </a:r>
                          <a:r>
                            <a:rPr lang="it-IT" sz="1400" baseline="30000" dirty="0"/>
                            <a:t>-5 </a:t>
                          </a:r>
                          <a:r>
                            <a:rPr lang="it-IT" sz="1400" dirty="0" err="1"/>
                            <a:t>ph</a:t>
                          </a:r>
                          <a:r>
                            <a:rPr lang="it-IT" sz="1400" dirty="0"/>
                            <a:t> cm</a:t>
                          </a:r>
                          <a:r>
                            <a:rPr lang="it-IT" sz="1400" baseline="30000" dirty="0"/>
                            <a:t>-2</a:t>
                          </a:r>
                          <a:r>
                            <a:rPr lang="it-IT" sz="1400" dirty="0"/>
                            <a:t> s</a:t>
                          </a:r>
                          <a:r>
                            <a:rPr lang="it-IT" sz="1400" baseline="30000" dirty="0"/>
                            <a:t>-1</a:t>
                          </a:r>
                          <a:r>
                            <a:rPr lang="it-IT" sz="1400" dirty="0"/>
                            <a:t> 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782184"/>
                      </a:ext>
                    </a:extLst>
                  </a:tr>
                  <a:tr h="359663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3418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2.71 ± 0.81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0.30 ± 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1104544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883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2.34 ± 0.15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0.71 ± 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6.34 ± 0.03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1.71 ± 0.03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2.32 ± 0.09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5.50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3976512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4377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1.61 ± 0.29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1.07 ± 0.14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6.34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 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2.30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3.33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940577"/>
                      </a:ext>
                    </a:extLst>
                  </a:tr>
                  <a:tr h="346274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</a:t>
                          </a:r>
                          <a:r>
                            <a:rPr lang="it-IT" sz="1400" b="0" dirty="0">
                              <a:solidFill>
                                <a:schemeClr val="bg1"/>
                              </a:solidFill>
                            </a:rPr>
                            <a:t>(Evans et al., 2006)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2.89 ± 0.16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1.40 ± 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6.379 ± 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1.741 ± 0.002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2.303 ± 0.008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 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178237"/>
                      </a:ext>
                    </a:extLst>
                  </a:tr>
                  <a:tr h="403621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</a:t>
                          </a:r>
                          <a:r>
                            <a:rPr lang="it-IT" sz="1400" b="0" dirty="0">
                              <a:solidFill>
                                <a:schemeClr val="bg1"/>
                              </a:solidFill>
                            </a:rPr>
                            <a:t>(Marinucci et al., 2015)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&lt; 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1.25</m:t>
                                    </m:r>
                                  </m:e>
                                  <m:sub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−0.33</m:t>
                                    </m:r>
                                  </m:sub>
                                  <m:sup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+0.48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700" dirty="0">
                            <a:latin typeface="Broadway" panose="04040905080B02020502" pitchFamily="82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6.391 ± 0.016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5.5</m:t>
                                    </m:r>
                                  </m:e>
                                  <m:sub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−2.0</m:t>
                                    </m:r>
                                  </m:sub>
                                  <m:sup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+2.5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210291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b="0" dirty="0" err="1">
                              <a:solidFill>
                                <a:schemeClr val="bg1"/>
                              </a:solidFill>
                            </a:rPr>
                            <a:t>NuStar</a:t>
                          </a:r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sz="1800" b="0" dirty="0">
                              <a:solidFill>
                                <a:schemeClr val="bg1"/>
                              </a:solidFill>
                            </a:rPr>
                            <a:t>60061061002</a:t>
                          </a:r>
                          <a:endParaRPr lang="it-IT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3.07 ± 0.24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1.59 ± 0.02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6.22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95.5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741281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b="0" dirty="0" err="1">
                              <a:solidFill>
                                <a:schemeClr val="bg1"/>
                              </a:solidFill>
                            </a:rPr>
                            <a:t>NuStar</a:t>
                          </a:r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sz="1400" b="0" dirty="0">
                              <a:solidFill>
                                <a:schemeClr val="bg1"/>
                              </a:solidFill>
                            </a:rPr>
                            <a:t>(Marinucci et al., 2015)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4.0 ± 0.4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1.64 ± 0.03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6.33 ± 0.07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9.5 ± 3.0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0300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A495AA1E-CBB9-4B56-A03E-3858E4223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4159896"/>
                  </p:ext>
                </p:extLst>
              </p:nvPr>
            </p:nvGraphicFramePr>
            <p:xfrm>
              <a:off x="66673" y="1542680"/>
              <a:ext cx="12058652" cy="324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475">
                      <a:extLst>
                        <a:ext uri="{9D8B030D-6E8A-4147-A177-3AD203B41FA5}">
                          <a16:colId xmlns:a16="http://schemas.microsoft.com/office/drawing/2014/main" val="4258299149"/>
                        </a:ext>
                      </a:extLst>
                    </a:gridCol>
                    <a:gridCol w="1895475">
                      <a:extLst>
                        <a:ext uri="{9D8B030D-6E8A-4147-A177-3AD203B41FA5}">
                          <a16:colId xmlns:a16="http://schemas.microsoft.com/office/drawing/2014/main" val="1091165135"/>
                        </a:ext>
                      </a:extLst>
                    </a:gridCol>
                    <a:gridCol w="1238250">
                      <a:extLst>
                        <a:ext uri="{9D8B030D-6E8A-4147-A177-3AD203B41FA5}">
                          <a16:colId xmlns:a16="http://schemas.microsoft.com/office/drawing/2014/main" val="794146821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1341953276"/>
                        </a:ext>
                      </a:extLst>
                    </a:gridCol>
                    <a:gridCol w="1457325">
                      <a:extLst>
                        <a:ext uri="{9D8B030D-6E8A-4147-A177-3AD203B41FA5}">
                          <a16:colId xmlns:a16="http://schemas.microsoft.com/office/drawing/2014/main" val="1182303340"/>
                        </a:ext>
                      </a:extLst>
                    </a:gridCol>
                    <a:gridCol w="1396802">
                      <a:extLst>
                        <a:ext uri="{9D8B030D-6E8A-4147-A177-3AD203B41FA5}">
                          <a16:colId xmlns:a16="http://schemas.microsoft.com/office/drawing/2014/main" val="2653422395"/>
                        </a:ext>
                      </a:extLst>
                    </a:gridCol>
                    <a:gridCol w="1914525">
                      <a:extLst>
                        <a:ext uri="{9D8B030D-6E8A-4147-A177-3AD203B41FA5}">
                          <a16:colId xmlns:a16="http://schemas.microsoft.com/office/drawing/2014/main" val="3518964786"/>
                        </a:ext>
                      </a:extLst>
                    </a:gridCol>
                  </a:tblGrid>
                  <a:tr h="543295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lang="en-GB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 </a:t>
                          </a: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GB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 </a:t>
                          </a:r>
                          <a:r>
                            <a:rPr lang="it-IT" sz="1400" dirty="0"/>
                            <a:t>10</a:t>
                          </a:r>
                          <a:r>
                            <a:rPr lang="it-IT" sz="1400" baseline="30000" dirty="0"/>
                            <a:t>22 </a:t>
                          </a:r>
                          <a:r>
                            <a:rPr lang="en-GB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atoms </a:t>
                          </a:r>
                          <a:r>
                            <a:rPr lang="it-IT" sz="1400" dirty="0"/>
                            <a:t>cm</a:t>
                          </a:r>
                          <a:r>
                            <a:rPr lang="it-IT" sz="1400" baseline="30000" dirty="0"/>
                            <a:t>-2</a:t>
                          </a: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</a:t>
                          </a:r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Γ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FeK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 err="1"/>
                            <a:t>SiK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SK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r>
                            <a:rPr lang="en-GB" sz="1800" b="1" kern="1200" baseline="-250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FeK</a:t>
                          </a:r>
                          <a:r>
                            <a:rPr lang="en-GB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α</a:t>
                          </a:r>
                          <a:r>
                            <a:rPr lang="it-IT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it-IT" sz="1400" dirty="0"/>
                            <a:t>10</a:t>
                          </a:r>
                          <a:r>
                            <a:rPr lang="it-IT" sz="1400" baseline="30000" dirty="0"/>
                            <a:t>-5 </a:t>
                          </a:r>
                          <a:r>
                            <a:rPr lang="it-IT" sz="1400" dirty="0" err="1"/>
                            <a:t>ph</a:t>
                          </a:r>
                          <a:r>
                            <a:rPr lang="it-IT" sz="1400" dirty="0"/>
                            <a:t> cm</a:t>
                          </a:r>
                          <a:r>
                            <a:rPr lang="it-IT" sz="1400" baseline="30000" dirty="0"/>
                            <a:t>-2</a:t>
                          </a:r>
                          <a:r>
                            <a:rPr lang="it-IT" sz="1400" dirty="0"/>
                            <a:t> s</a:t>
                          </a:r>
                          <a:r>
                            <a:rPr lang="it-IT" sz="1400" baseline="30000" dirty="0"/>
                            <a:t>-1</a:t>
                          </a:r>
                          <a:r>
                            <a:rPr lang="it-IT" sz="1400" dirty="0"/>
                            <a:t> 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7821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3418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2.71 ± 0.81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0.30 ± 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1104544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883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2.34 ± 0.15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0.71 ± 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6.34 ± 0.03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1.71 ± 0.03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2.32 ± 0.09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5.50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3976512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4377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1.61 ± 0.29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1.07 ± 0.14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6.34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 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2.30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3.33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9405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</a:t>
                          </a:r>
                          <a:r>
                            <a:rPr lang="it-IT" sz="1400" b="0" dirty="0">
                              <a:solidFill>
                                <a:schemeClr val="bg1"/>
                              </a:solidFill>
                            </a:rPr>
                            <a:t>(Evans et al., 2006)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2.89 ± 0.16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1.40 ± 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6.379 ± 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1.741 ± 0.002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2.303 ± 0.008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 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178237"/>
                      </a:ext>
                    </a:extLst>
                  </a:tr>
                  <a:tr h="403621">
                    <a:tc>
                      <a:txBody>
                        <a:bodyPr/>
                        <a:lstStyle/>
                        <a:p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Chandra </a:t>
                          </a:r>
                          <a:r>
                            <a:rPr lang="it-IT" sz="1400" b="0" dirty="0">
                              <a:solidFill>
                                <a:schemeClr val="bg1"/>
                              </a:solidFill>
                            </a:rPr>
                            <a:t>(Marinucci et al., 2015)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&lt; 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72906" t="-521212" r="-504926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6.391 ± 0.016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30892" t="-521212" r="-1274" b="-2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210291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b="0" dirty="0" err="1">
                              <a:solidFill>
                                <a:schemeClr val="bg1"/>
                              </a:solidFill>
                            </a:rPr>
                            <a:t>NuStar</a:t>
                          </a:r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sz="1800" b="0" dirty="0">
                              <a:solidFill>
                                <a:schemeClr val="bg1"/>
                              </a:solidFill>
                            </a:rPr>
                            <a:t>60061061002</a:t>
                          </a:r>
                          <a:endParaRPr lang="it-IT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3.07 ± 0.24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1.59 ± 0.02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6.22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95.5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741281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b="0" dirty="0" err="1">
                              <a:solidFill>
                                <a:schemeClr val="bg1"/>
                              </a:solidFill>
                            </a:rPr>
                            <a:t>NuStar</a:t>
                          </a:r>
                          <a:r>
                            <a:rPr lang="it-IT" b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sz="1400" b="0" dirty="0">
                              <a:solidFill>
                                <a:schemeClr val="bg1"/>
                              </a:solidFill>
                            </a:rPr>
                            <a:t>(Marinucci et al., 2015)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4.0 ± 0.4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1.64 ± 0.03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6.33 ± 0.07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9.5 ± 3.0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03003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107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NGC 2110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pic>
        <p:nvPicPr>
          <p:cNvPr id="12" name="Immagine 11" descr="Immagine che contiene stella, nero, fotografia, sedendo&#10;&#10;Descrizione generata automaticamente">
            <a:extLst>
              <a:ext uri="{FF2B5EF4-FFF2-40B4-BE49-F238E27FC236}">
                <a16:creationId xmlns:a16="http://schemas.microsoft.com/office/drawing/2014/main" id="{9D5E7519-A662-491A-A038-41FC9863A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2" r="37361"/>
          <a:stretch/>
        </p:blipFill>
        <p:spPr>
          <a:xfrm>
            <a:off x="695324" y="1707569"/>
            <a:ext cx="3657601" cy="363466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4D2E9-27EB-488E-9490-EAFAF31D770E}"/>
              </a:ext>
            </a:extLst>
          </p:cNvPr>
          <p:cNvSpPr txBox="1"/>
          <p:nvPr/>
        </p:nvSpPr>
        <p:spPr>
          <a:xfrm>
            <a:off x="1377340" y="4863914"/>
            <a:ext cx="229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Optical, Image from HST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BBD1E9A-8494-4385-9001-87D2DD4F58C7}"/>
              </a:ext>
            </a:extLst>
          </p:cNvPr>
          <p:cNvSpPr txBox="1"/>
          <p:nvPr/>
        </p:nvSpPr>
        <p:spPr>
          <a:xfrm>
            <a:off x="4895851" y="1707569"/>
            <a:ext cx="6600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Name: </a:t>
            </a:r>
            <a:r>
              <a:rPr lang="it-IT" sz="2000" dirty="0"/>
              <a:t>NGC 2110</a:t>
            </a:r>
            <a:endParaRPr lang="it-IT" sz="2400" dirty="0"/>
          </a:p>
          <a:p>
            <a:r>
              <a:rPr lang="it-IT" sz="2400" dirty="0" err="1"/>
              <a:t>Equatorial</a:t>
            </a:r>
            <a:r>
              <a:rPr lang="it-IT" sz="2400" dirty="0"/>
              <a:t> </a:t>
            </a:r>
            <a:r>
              <a:rPr lang="it-IT" sz="2400" dirty="0" err="1"/>
              <a:t>coordinates</a:t>
            </a:r>
            <a:r>
              <a:rPr lang="it-IT" sz="2400" dirty="0"/>
              <a:t> (</a:t>
            </a:r>
            <a:r>
              <a:rPr lang="it-IT" sz="2400" dirty="0" err="1"/>
              <a:t>RA,dec</a:t>
            </a:r>
            <a:r>
              <a:rPr lang="it-IT" sz="2400" dirty="0"/>
              <a:t>): </a:t>
            </a:r>
            <a:r>
              <a:rPr lang="it-IT" sz="2000" dirty="0"/>
              <a:t>88.047420, -7.456212</a:t>
            </a:r>
            <a:endParaRPr lang="it-IT" sz="2400" dirty="0"/>
          </a:p>
          <a:p>
            <a:r>
              <a:rPr lang="it-IT" sz="2400" dirty="0"/>
              <a:t>Redshift: </a:t>
            </a:r>
            <a:r>
              <a:rPr lang="it-IT" sz="2000" dirty="0"/>
              <a:t>0.0078</a:t>
            </a:r>
          </a:p>
          <a:p>
            <a:r>
              <a:rPr lang="it-IT" sz="2400" dirty="0" err="1"/>
              <a:t>Luminosity</a:t>
            </a:r>
            <a:r>
              <a:rPr lang="it-IT" sz="2400" dirty="0"/>
              <a:t> </a:t>
            </a:r>
            <a:r>
              <a:rPr lang="it-IT" sz="2400" dirty="0" err="1"/>
              <a:t>distance</a:t>
            </a:r>
            <a:r>
              <a:rPr lang="it-IT" sz="2400" dirty="0"/>
              <a:t>: </a:t>
            </a:r>
            <a:r>
              <a:rPr lang="it-IT" sz="2000" dirty="0"/>
              <a:t>34.5 </a:t>
            </a:r>
            <a:r>
              <a:rPr lang="it-IT" sz="2000" dirty="0" err="1"/>
              <a:t>Mpc</a:t>
            </a:r>
            <a:endParaRPr lang="it-IT" sz="2000" dirty="0"/>
          </a:p>
          <a:p>
            <a:r>
              <a:rPr lang="it-IT" sz="2400" dirty="0" err="1"/>
              <a:t>Diameter</a:t>
            </a:r>
            <a:r>
              <a:rPr lang="it-IT" sz="2400" dirty="0"/>
              <a:t>: </a:t>
            </a:r>
            <a:r>
              <a:rPr lang="it-IT" sz="2000" dirty="0"/>
              <a:t>26.61 </a:t>
            </a:r>
            <a:r>
              <a:rPr lang="it-IT" sz="2000" dirty="0" err="1"/>
              <a:t>kpc</a:t>
            </a:r>
            <a:r>
              <a:rPr lang="it-IT" sz="2000" dirty="0"/>
              <a:t> </a:t>
            </a:r>
            <a:endParaRPr lang="it-IT" sz="2400" dirty="0"/>
          </a:p>
          <a:p>
            <a:r>
              <a:rPr lang="it-IT" sz="2400" dirty="0" err="1"/>
              <a:t>Morphology</a:t>
            </a:r>
            <a:r>
              <a:rPr lang="it-IT" sz="2400" dirty="0"/>
              <a:t>: </a:t>
            </a:r>
            <a:r>
              <a:rPr lang="it-IT" sz="2000" dirty="0"/>
              <a:t>SAB0^-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216953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91769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Data </a:t>
            </a:r>
            <a:r>
              <a:rPr kumimoji="0" lang="it-I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comparison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A495AA1E-CBB9-4B56-A03E-3858E4223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053267"/>
                  </p:ext>
                </p:extLst>
              </p:nvPr>
            </p:nvGraphicFramePr>
            <p:xfrm>
              <a:off x="66673" y="1542680"/>
              <a:ext cx="12058652" cy="324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475">
                      <a:extLst>
                        <a:ext uri="{9D8B030D-6E8A-4147-A177-3AD203B41FA5}">
                          <a16:colId xmlns:a16="http://schemas.microsoft.com/office/drawing/2014/main" val="4258299149"/>
                        </a:ext>
                      </a:extLst>
                    </a:gridCol>
                    <a:gridCol w="1895475">
                      <a:extLst>
                        <a:ext uri="{9D8B030D-6E8A-4147-A177-3AD203B41FA5}">
                          <a16:colId xmlns:a16="http://schemas.microsoft.com/office/drawing/2014/main" val="1091165135"/>
                        </a:ext>
                      </a:extLst>
                    </a:gridCol>
                    <a:gridCol w="1238250">
                      <a:extLst>
                        <a:ext uri="{9D8B030D-6E8A-4147-A177-3AD203B41FA5}">
                          <a16:colId xmlns:a16="http://schemas.microsoft.com/office/drawing/2014/main" val="794146821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1341953276"/>
                        </a:ext>
                      </a:extLst>
                    </a:gridCol>
                    <a:gridCol w="1457325">
                      <a:extLst>
                        <a:ext uri="{9D8B030D-6E8A-4147-A177-3AD203B41FA5}">
                          <a16:colId xmlns:a16="http://schemas.microsoft.com/office/drawing/2014/main" val="1182303340"/>
                        </a:ext>
                      </a:extLst>
                    </a:gridCol>
                    <a:gridCol w="1396802">
                      <a:extLst>
                        <a:ext uri="{9D8B030D-6E8A-4147-A177-3AD203B41FA5}">
                          <a16:colId xmlns:a16="http://schemas.microsoft.com/office/drawing/2014/main" val="2653422395"/>
                        </a:ext>
                      </a:extLst>
                    </a:gridCol>
                    <a:gridCol w="1914525">
                      <a:extLst>
                        <a:ext uri="{9D8B030D-6E8A-4147-A177-3AD203B41FA5}">
                          <a16:colId xmlns:a16="http://schemas.microsoft.com/office/drawing/2014/main" val="3518964786"/>
                        </a:ext>
                      </a:extLst>
                    </a:gridCol>
                  </a:tblGrid>
                  <a:tr h="543295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lang="en-GB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 </a:t>
                          </a: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GB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 </a:t>
                          </a:r>
                          <a:r>
                            <a:rPr lang="it-IT" sz="1400" dirty="0"/>
                            <a:t>10</a:t>
                          </a:r>
                          <a:r>
                            <a:rPr lang="it-IT" sz="1400" baseline="30000" dirty="0"/>
                            <a:t>22 </a:t>
                          </a:r>
                          <a:r>
                            <a:rPr lang="en-GB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atoms </a:t>
                          </a:r>
                          <a:r>
                            <a:rPr lang="it-IT" sz="1400" dirty="0"/>
                            <a:t>cm</a:t>
                          </a:r>
                          <a:r>
                            <a:rPr lang="it-IT" sz="1400" baseline="30000" dirty="0"/>
                            <a:t>-2</a:t>
                          </a: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</a:t>
                          </a:r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Γ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FeK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 err="1"/>
                            <a:t>SiK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SK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r>
                            <a:rPr lang="en-GB" sz="1800" b="1" kern="1200" baseline="-250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FeK</a:t>
                          </a:r>
                          <a:r>
                            <a:rPr lang="en-GB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α</a:t>
                          </a:r>
                          <a:r>
                            <a:rPr lang="it-IT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it-IT" sz="1400" dirty="0"/>
                            <a:t>10</a:t>
                          </a:r>
                          <a:r>
                            <a:rPr lang="it-IT" sz="1400" baseline="30000" dirty="0"/>
                            <a:t>-5 </a:t>
                          </a:r>
                          <a:r>
                            <a:rPr lang="it-IT" sz="1400" dirty="0" err="1"/>
                            <a:t>ph</a:t>
                          </a:r>
                          <a:r>
                            <a:rPr lang="it-IT" sz="1400" dirty="0"/>
                            <a:t> cm</a:t>
                          </a:r>
                          <a:r>
                            <a:rPr lang="it-IT" sz="1400" baseline="30000" dirty="0"/>
                            <a:t>-2</a:t>
                          </a:r>
                          <a:r>
                            <a:rPr lang="it-IT" sz="1400" dirty="0"/>
                            <a:t> s</a:t>
                          </a:r>
                          <a:r>
                            <a:rPr lang="it-IT" sz="1400" baseline="30000" dirty="0"/>
                            <a:t>-1</a:t>
                          </a:r>
                          <a:r>
                            <a:rPr lang="it-IT" sz="1400" dirty="0"/>
                            <a:t> 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782184"/>
                      </a:ext>
                    </a:extLst>
                  </a:tr>
                  <a:tr h="359663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3418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2.71 ± 0.81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>
                              <a:solidFill>
                                <a:srgbClr val="FF0000"/>
                              </a:solidFill>
                            </a:rPr>
                            <a:t>0.30 ± 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1104544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883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2.34 ± 0.15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rgbClr val="FF0000"/>
                              </a:solidFill>
                            </a:rPr>
                            <a:t>0.71 ± 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6.34 ± 0.03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1.71 ± 0.03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2.32 ± 0.09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5.50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3976512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4377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1.61 ± 0.29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1.07 ± 0.14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6.34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 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2.30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3.33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940577"/>
                      </a:ext>
                    </a:extLst>
                  </a:tr>
                  <a:tr h="346274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</a:t>
                          </a:r>
                          <a:r>
                            <a:rPr lang="it-IT" sz="1400" dirty="0">
                              <a:solidFill>
                                <a:schemeClr val="bg1"/>
                              </a:solidFill>
                            </a:rPr>
                            <a:t>(Evans et al., 2006)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2.89 ± 0.16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1.40 ± 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6.379 ± 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1.741 ± 0.002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2.303 ± 0.008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 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178237"/>
                      </a:ext>
                    </a:extLst>
                  </a:tr>
                  <a:tr h="403621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</a:t>
                          </a:r>
                          <a:r>
                            <a:rPr lang="it-IT" sz="1400" dirty="0">
                              <a:solidFill>
                                <a:schemeClr val="bg1"/>
                              </a:solidFill>
                            </a:rPr>
                            <a:t>(Marinucci et al., 2015)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&lt; 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1.25</m:t>
                                    </m:r>
                                  </m:e>
                                  <m:sub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−0.33</m:t>
                                    </m:r>
                                  </m:sub>
                                  <m:sup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+0.48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700" dirty="0">
                            <a:latin typeface="Broadway" panose="04040905080B02020502" pitchFamily="82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6.391 ± 0.016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5.5</m:t>
                                    </m:r>
                                  </m:e>
                                  <m:sub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−2.0</m:t>
                                    </m:r>
                                  </m:sub>
                                  <m:sup>
                                    <m:r>
                                      <a:rPr lang="it-IT" sz="1700" b="0" i="1" smtClean="0">
                                        <a:latin typeface="Cambria Math" panose="02040503050406030204" pitchFamily="18" charset="0"/>
                                      </a:rPr>
                                      <m:t>+2.5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210291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solidFill>
                                <a:schemeClr val="bg1"/>
                              </a:solidFill>
                            </a:rPr>
                            <a:t>NuStar</a:t>
                          </a:r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sz="1800" dirty="0">
                              <a:solidFill>
                                <a:schemeClr val="bg1"/>
                              </a:solidFill>
                            </a:rPr>
                            <a:t>60061061002</a:t>
                          </a:r>
                          <a:endParaRPr lang="it-IT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3.07 ± 0.24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1.59 ± 0.02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6.22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rgbClr val="FF0000"/>
                              </a:solidFill>
                            </a:rPr>
                            <a:t>95.5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741281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solidFill>
                                <a:schemeClr val="bg1"/>
                              </a:solidFill>
                            </a:rPr>
                            <a:t>NuStar</a:t>
                          </a:r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sz="1400" dirty="0">
                              <a:solidFill>
                                <a:schemeClr val="bg1"/>
                              </a:solidFill>
                            </a:rPr>
                            <a:t>(Marinucci et al., 2015)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4.0 ± 0.4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1.64 ± 0.03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6.33 ± 0.07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9.5 ± 3.0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0300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2">
                <a:extLst>
                  <a:ext uri="{FF2B5EF4-FFF2-40B4-BE49-F238E27FC236}">
                    <a16:creationId xmlns:a16="http://schemas.microsoft.com/office/drawing/2014/main" id="{A495AA1E-CBB9-4B56-A03E-3858E4223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053267"/>
                  </p:ext>
                </p:extLst>
              </p:nvPr>
            </p:nvGraphicFramePr>
            <p:xfrm>
              <a:off x="66673" y="1542680"/>
              <a:ext cx="12058652" cy="324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475">
                      <a:extLst>
                        <a:ext uri="{9D8B030D-6E8A-4147-A177-3AD203B41FA5}">
                          <a16:colId xmlns:a16="http://schemas.microsoft.com/office/drawing/2014/main" val="4258299149"/>
                        </a:ext>
                      </a:extLst>
                    </a:gridCol>
                    <a:gridCol w="1895475">
                      <a:extLst>
                        <a:ext uri="{9D8B030D-6E8A-4147-A177-3AD203B41FA5}">
                          <a16:colId xmlns:a16="http://schemas.microsoft.com/office/drawing/2014/main" val="1091165135"/>
                        </a:ext>
                      </a:extLst>
                    </a:gridCol>
                    <a:gridCol w="1238250">
                      <a:extLst>
                        <a:ext uri="{9D8B030D-6E8A-4147-A177-3AD203B41FA5}">
                          <a16:colId xmlns:a16="http://schemas.microsoft.com/office/drawing/2014/main" val="794146821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1341953276"/>
                        </a:ext>
                      </a:extLst>
                    </a:gridCol>
                    <a:gridCol w="1457325">
                      <a:extLst>
                        <a:ext uri="{9D8B030D-6E8A-4147-A177-3AD203B41FA5}">
                          <a16:colId xmlns:a16="http://schemas.microsoft.com/office/drawing/2014/main" val="1182303340"/>
                        </a:ext>
                      </a:extLst>
                    </a:gridCol>
                    <a:gridCol w="1396802">
                      <a:extLst>
                        <a:ext uri="{9D8B030D-6E8A-4147-A177-3AD203B41FA5}">
                          <a16:colId xmlns:a16="http://schemas.microsoft.com/office/drawing/2014/main" val="2653422395"/>
                        </a:ext>
                      </a:extLst>
                    </a:gridCol>
                    <a:gridCol w="1914525">
                      <a:extLst>
                        <a:ext uri="{9D8B030D-6E8A-4147-A177-3AD203B41FA5}">
                          <a16:colId xmlns:a16="http://schemas.microsoft.com/office/drawing/2014/main" val="3518964786"/>
                        </a:ext>
                      </a:extLst>
                    </a:gridCol>
                  </a:tblGrid>
                  <a:tr h="543295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lang="en-GB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 </a:t>
                          </a: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GB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 </a:t>
                          </a:r>
                          <a:r>
                            <a:rPr lang="it-IT" sz="1400" dirty="0"/>
                            <a:t>10</a:t>
                          </a:r>
                          <a:r>
                            <a:rPr lang="it-IT" sz="1400" baseline="30000" dirty="0"/>
                            <a:t>22 </a:t>
                          </a:r>
                          <a:r>
                            <a:rPr lang="en-GB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atoms </a:t>
                          </a:r>
                          <a:r>
                            <a:rPr lang="it-IT" sz="1400" dirty="0"/>
                            <a:t>cm</a:t>
                          </a:r>
                          <a:r>
                            <a:rPr lang="it-IT" sz="1400" baseline="30000" dirty="0"/>
                            <a:t>-2</a:t>
                          </a:r>
                          <a:r>
                            <a:rPr lang="en-GB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</a:t>
                          </a:r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Γ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FeK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 err="1"/>
                            <a:t>SiK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SK</a:t>
                          </a:r>
                          <a: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it-IT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KeV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r>
                            <a:rPr lang="en-GB" sz="1800" b="1" kern="1200" baseline="-250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FeK</a:t>
                          </a:r>
                          <a:r>
                            <a:rPr lang="en-GB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α</a:t>
                          </a:r>
                          <a:r>
                            <a:rPr lang="it-IT" sz="1800" b="1" kern="1200" baseline="-250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it-IT" sz="1400" dirty="0"/>
                            <a:t>10</a:t>
                          </a:r>
                          <a:r>
                            <a:rPr lang="it-IT" sz="1400" baseline="30000" dirty="0"/>
                            <a:t>-5 </a:t>
                          </a:r>
                          <a:r>
                            <a:rPr lang="it-IT" sz="1400" dirty="0" err="1"/>
                            <a:t>ph</a:t>
                          </a:r>
                          <a:r>
                            <a:rPr lang="it-IT" sz="1400" dirty="0"/>
                            <a:t> cm</a:t>
                          </a:r>
                          <a:r>
                            <a:rPr lang="it-IT" sz="1400" baseline="30000" dirty="0"/>
                            <a:t>-2</a:t>
                          </a:r>
                          <a:r>
                            <a:rPr lang="it-IT" sz="1400" dirty="0"/>
                            <a:t> s</a:t>
                          </a:r>
                          <a:r>
                            <a:rPr lang="it-IT" sz="1400" baseline="30000" dirty="0"/>
                            <a:t>-1</a:t>
                          </a:r>
                          <a:r>
                            <a:rPr lang="it-IT" sz="1400" dirty="0"/>
                            <a:t> </a:t>
                          </a:r>
                          <a:r>
                            <a:rPr lang="it-IT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7821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3418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2.71 ± 0.81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>
                              <a:solidFill>
                                <a:srgbClr val="FF0000"/>
                              </a:solidFill>
                            </a:rPr>
                            <a:t>0.30 ± 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1104544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883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2.34 ± 0.15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rgbClr val="FF0000"/>
                              </a:solidFill>
                            </a:rPr>
                            <a:t>0.71 ± 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6.34 ± 0.03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1.71 ± 0.03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2.32 ± 0.09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5.50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3976512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4377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1.61 ± 0.29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1.07 ± 0.14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6.34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 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2.30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3.33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9405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</a:t>
                          </a:r>
                          <a:r>
                            <a:rPr lang="it-IT" sz="1400" dirty="0">
                              <a:solidFill>
                                <a:schemeClr val="bg1"/>
                              </a:solidFill>
                            </a:rPr>
                            <a:t>(Evans et al., 2006)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2.89 ± 0.16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1.40 ± 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6.379 ± 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1.741 ± 0.002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700" dirty="0"/>
                            <a:t>2.303 ± 0.008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 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178237"/>
                      </a:ext>
                    </a:extLst>
                  </a:tr>
                  <a:tr h="403621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Chandra </a:t>
                          </a:r>
                          <a:r>
                            <a:rPr lang="it-IT" sz="1400" dirty="0">
                              <a:solidFill>
                                <a:schemeClr val="bg1"/>
                              </a:solidFill>
                            </a:rPr>
                            <a:t>(Marinucci et al., 2015)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&lt; 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72906" t="-521212" r="-504926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6.391 ± 0.016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30892" t="-521212" r="-1274" b="-2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210291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solidFill>
                                <a:schemeClr val="bg1"/>
                              </a:solidFill>
                            </a:rPr>
                            <a:t>NuStar</a:t>
                          </a:r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sz="1800" dirty="0">
                              <a:solidFill>
                                <a:schemeClr val="bg1"/>
                              </a:solidFill>
                            </a:rPr>
                            <a:t>60061061002</a:t>
                          </a:r>
                          <a:endParaRPr lang="it-IT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3.07 ± 0.24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1.59 ± 0.02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chemeClr val="accent6"/>
                              </a:solidFill>
                            </a:rPr>
                            <a:t>6.22 ± 0.04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>
                              <a:solidFill>
                                <a:srgbClr val="FF0000"/>
                              </a:solidFill>
                            </a:rPr>
                            <a:t>95.5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741281"/>
                      </a:ext>
                    </a:extLst>
                  </a:tr>
                  <a:tr h="391851">
                    <a:tc>
                      <a:txBody>
                        <a:bodyPr/>
                        <a:lstStyle/>
                        <a:p>
                          <a:r>
                            <a:rPr lang="it-IT" dirty="0" err="1">
                              <a:solidFill>
                                <a:schemeClr val="bg1"/>
                              </a:solidFill>
                            </a:rPr>
                            <a:t>NuStar</a:t>
                          </a:r>
                          <a:r>
                            <a:rPr lang="it-IT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it-IT" sz="1400" dirty="0">
                              <a:solidFill>
                                <a:schemeClr val="bg1"/>
                              </a:solidFill>
                            </a:rPr>
                            <a:t>(Marinucci et al., 2015)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4.0 ± 0.4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1.64 ± 0.03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6.33 ± 0.07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  <a:endParaRPr kumimoji="0" lang="it-IT" sz="1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it-IT" sz="17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 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700" dirty="0"/>
                            <a:t>9.5 ± 3.0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03003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0214CC-522C-41B6-AC04-787035AFE424}"/>
              </a:ext>
            </a:extLst>
          </p:cNvPr>
          <p:cNvSpPr txBox="1"/>
          <p:nvPr/>
        </p:nvSpPr>
        <p:spPr>
          <a:xfrm>
            <a:off x="745616" y="5464943"/>
            <a:ext cx="10700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Inside ± 3 times the </a:t>
            </a:r>
            <a:r>
              <a:rPr lang="it-IT" sz="2000" dirty="0" err="1"/>
              <a:t>errors</a:t>
            </a:r>
            <a:r>
              <a:rPr lang="it-IT" sz="2000" dirty="0"/>
              <a:t>, data </a:t>
            </a:r>
            <a:r>
              <a:rPr lang="it-IT" sz="2000" dirty="0" err="1"/>
              <a:t>obtained</a:t>
            </a:r>
            <a:r>
              <a:rPr lang="it-IT" sz="2000" dirty="0"/>
              <a:t> are </a:t>
            </a:r>
            <a:r>
              <a:rPr lang="it-IT" sz="2000" dirty="0" err="1"/>
              <a:t>considered</a:t>
            </a:r>
            <a:r>
              <a:rPr lang="it-IT" sz="2000" dirty="0"/>
              <a:t> </a:t>
            </a:r>
            <a:r>
              <a:rPr lang="it-IT" sz="2000" dirty="0" err="1"/>
              <a:t>consistent</a:t>
            </a:r>
            <a:r>
              <a:rPr lang="it-IT" sz="2000" dirty="0"/>
              <a:t> with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found</a:t>
            </a:r>
            <a:r>
              <a:rPr lang="it-IT" sz="2000" dirty="0"/>
              <a:t> in literature</a:t>
            </a:r>
          </a:p>
        </p:txBody>
      </p:sp>
    </p:spTree>
    <p:extLst>
      <p:ext uri="{BB962C8B-B14F-4D97-AF65-F5344CB8AC3E}">
        <p14:creationId xmlns:p14="http://schemas.microsoft.com/office/powerpoint/2010/main" val="3869500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it-I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References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4D2E9-27EB-488E-9490-EAFAF31D770E}"/>
              </a:ext>
            </a:extLst>
          </p:cNvPr>
          <p:cNvSpPr txBox="1"/>
          <p:nvPr/>
        </p:nvSpPr>
        <p:spPr>
          <a:xfrm>
            <a:off x="1377340" y="4863914"/>
            <a:ext cx="229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Optical, Image from HST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0FB9C30-4527-4EA8-B697-2C6715B3B7B9}"/>
              </a:ext>
            </a:extLst>
          </p:cNvPr>
          <p:cNvSpPr txBox="1"/>
          <p:nvPr/>
        </p:nvSpPr>
        <p:spPr>
          <a:xfrm>
            <a:off x="757236" y="1379307"/>
            <a:ext cx="10658474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- V. Beckmann et al., The elusive radio loud </a:t>
            </a:r>
            <a:r>
              <a:rPr lang="en-US" dirty="0" err="1"/>
              <a:t>Seyfert</a:t>
            </a:r>
            <a:r>
              <a:rPr lang="en-US" dirty="0"/>
              <a:t> 2 galaxy NGC 2110, 2011</a:t>
            </a:r>
            <a:endParaRPr lang="it-IT" dirty="0"/>
          </a:p>
          <a:p>
            <a:pPr algn="just">
              <a:lnSpc>
                <a:spcPct val="150000"/>
              </a:lnSpc>
            </a:pPr>
            <a:r>
              <a:rPr lang="en-US" dirty="0"/>
              <a:t>- D. J. Rosario et al., An accreting supermassive black hole irradiating molecular gas in NGC 2110, 2019</a:t>
            </a:r>
            <a:endParaRPr lang="it-IT" dirty="0"/>
          </a:p>
          <a:p>
            <a:pPr algn="just">
              <a:lnSpc>
                <a:spcPct val="150000"/>
              </a:lnSpc>
            </a:pPr>
            <a:r>
              <a:rPr lang="en-US" dirty="0"/>
              <a:t>- A. </a:t>
            </a:r>
            <a:r>
              <a:rPr lang="en-US" dirty="0" err="1"/>
              <a:t>Marinucci</a:t>
            </a:r>
            <a:r>
              <a:rPr lang="en-US" dirty="0"/>
              <a:t> et al., The </a:t>
            </a:r>
            <a:r>
              <a:rPr lang="en-US" dirty="0" err="1"/>
              <a:t>Seyfert</a:t>
            </a:r>
            <a:r>
              <a:rPr lang="en-US" dirty="0"/>
              <a:t> 2 galaxy NGC 2110: hard X-ray emission observed by </a:t>
            </a:r>
            <a:r>
              <a:rPr lang="en-US" dirty="0" err="1"/>
              <a:t>NuSTAR</a:t>
            </a:r>
            <a:r>
              <a:rPr lang="en-US" dirty="0"/>
              <a:t> and variability of the iron K</a:t>
            </a:r>
            <a:r>
              <a:rPr lang="it-IT" dirty="0"/>
              <a:t>α</a:t>
            </a:r>
            <a:r>
              <a:rPr lang="en-US" dirty="0"/>
              <a:t> line, 2015</a:t>
            </a:r>
            <a:endParaRPr lang="it-IT" dirty="0"/>
          </a:p>
          <a:p>
            <a:pPr algn="just">
              <a:lnSpc>
                <a:spcPct val="150000"/>
              </a:lnSpc>
            </a:pPr>
            <a:r>
              <a:rPr lang="en-US" dirty="0"/>
              <a:t>- E. Rivers et al., Tracking the complex absorption in NGC 2110 with two Suzaku observations, 2018</a:t>
            </a:r>
            <a:endParaRPr lang="it-IT" dirty="0"/>
          </a:p>
          <a:p>
            <a:pPr algn="just">
              <a:lnSpc>
                <a:spcPct val="150000"/>
              </a:lnSpc>
            </a:pPr>
            <a:r>
              <a:rPr lang="en-US" dirty="0"/>
              <a:t>- D. A. Evans et al., The Chandra, Hubble Space Telescope, and VLA View of the Circumnuclear Extended Emission in the Narrow Emission Line Galaxy NGC 2110, 2006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- D. A. Evans et al., Probing unification with Chandra HETGs and XMM-Newton epic and RGS spectroscopy of the narrow emission line galaxy NGC 2110, 2007</a:t>
            </a:r>
            <a:endParaRPr lang="it-IT" dirty="0"/>
          </a:p>
          <a:p>
            <a:pPr algn="just">
              <a:lnSpc>
                <a:spcPct val="150000"/>
              </a:lnSpc>
            </a:pPr>
            <a:r>
              <a:rPr lang="en-US" dirty="0"/>
              <a:t>- P. </a:t>
            </a:r>
            <a:r>
              <a:rPr lang="en-US" dirty="0" err="1"/>
              <a:t>Padovani</a:t>
            </a:r>
            <a:r>
              <a:rPr lang="en-US" dirty="0"/>
              <a:t> et al., </a:t>
            </a:r>
            <a:r>
              <a:rPr lang="it-IT" dirty="0"/>
              <a:t>Active </a:t>
            </a:r>
            <a:r>
              <a:rPr lang="it-IT" dirty="0" err="1"/>
              <a:t>Galactic</a:t>
            </a:r>
            <a:r>
              <a:rPr lang="it-IT" dirty="0"/>
              <a:t> Nuclei: </a:t>
            </a:r>
            <a:r>
              <a:rPr lang="it-IT" dirty="0" err="1"/>
              <a:t>what’s</a:t>
            </a:r>
            <a:r>
              <a:rPr lang="it-IT" dirty="0"/>
              <a:t> in a name?, 2017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- C. G. Mundell et al., Radio-Quiet AGN and the Transient Radio Sky, 2011</a:t>
            </a:r>
          </a:p>
        </p:txBody>
      </p:sp>
    </p:spTree>
    <p:extLst>
      <p:ext uri="{BB962C8B-B14F-4D97-AF65-F5344CB8AC3E}">
        <p14:creationId xmlns:p14="http://schemas.microsoft.com/office/powerpoint/2010/main" val="4016899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Black body </a:t>
            </a: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emission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from the </a:t>
            </a: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accretion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disk?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pic>
        <p:nvPicPr>
          <p:cNvPr id="11" name="Immagine 10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E5AE7492-FBB9-459B-AFA8-D8567C3B9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55" y="1716498"/>
            <a:ext cx="6685280" cy="4278579"/>
          </a:xfrm>
          <a:prstGeom prst="rect">
            <a:avLst/>
          </a:prstGeom>
        </p:spPr>
      </p:pic>
      <p:pic>
        <p:nvPicPr>
          <p:cNvPr id="15" name="Immagine 14" descr="Immagine che contiene disegnando, orologio&#10;&#10;Descrizione generata automaticamente">
            <a:extLst>
              <a:ext uri="{FF2B5EF4-FFF2-40B4-BE49-F238E27FC236}">
                <a16:creationId xmlns:a16="http://schemas.microsoft.com/office/drawing/2014/main" id="{7754AA63-AB97-410E-A2E8-5F6C7553E7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0"/>
          <a:stretch/>
        </p:blipFill>
        <p:spPr>
          <a:xfrm>
            <a:off x="8458200" y="1406379"/>
            <a:ext cx="2591306" cy="1874956"/>
          </a:xfrm>
          <a:prstGeom prst="rect">
            <a:avLst/>
          </a:prstGeom>
        </p:spPr>
      </p:pic>
      <p:pic>
        <p:nvPicPr>
          <p:cNvPr id="17" name="Immagine 16" descr="Immagine che contiene disegnando, orologio&#10;&#10;Descrizione generata automaticamente">
            <a:extLst>
              <a:ext uri="{FF2B5EF4-FFF2-40B4-BE49-F238E27FC236}">
                <a16:creationId xmlns:a16="http://schemas.microsoft.com/office/drawing/2014/main" id="{E2D16556-3547-4972-BCE0-268759DE08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" r="48978"/>
          <a:stretch/>
        </p:blipFill>
        <p:spPr>
          <a:xfrm>
            <a:off x="8682987" y="3281335"/>
            <a:ext cx="2581148" cy="1837944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4D1EA8D9-8D03-432B-BAE4-D9C6B23237B8}"/>
              </a:ext>
            </a:extLst>
          </p:cNvPr>
          <p:cNvSpPr/>
          <p:nvPr/>
        </p:nvSpPr>
        <p:spPr>
          <a:xfrm>
            <a:off x="2199006" y="3690068"/>
            <a:ext cx="872066" cy="2806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922B9-FEB7-4D32-BA00-3E1D3D69876B}"/>
              </a:ext>
            </a:extLst>
          </p:cNvPr>
          <p:cNvSpPr/>
          <p:nvPr/>
        </p:nvSpPr>
        <p:spPr>
          <a:xfrm>
            <a:off x="5172923" y="3272868"/>
            <a:ext cx="1108711" cy="33866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4B41B48-3E3F-4980-9C96-36C4F71DB313}"/>
              </a:ext>
            </a:extLst>
          </p:cNvPr>
          <p:cNvSpPr txBox="1"/>
          <p:nvPr/>
        </p:nvSpPr>
        <p:spPr>
          <a:xfrm>
            <a:off x="3208865" y="3735743"/>
            <a:ext cx="28024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Black body </a:t>
            </a:r>
            <a:r>
              <a:rPr lang="it-IT" dirty="0" err="1"/>
              <a:t>contributions</a:t>
            </a:r>
            <a:r>
              <a:rPr lang="it-IT" dirty="0"/>
              <a:t> from the </a:t>
            </a:r>
            <a:r>
              <a:rPr lang="it-IT" dirty="0" err="1"/>
              <a:t>accretion</a:t>
            </a:r>
            <a:r>
              <a:rPr lang="it-IT" dirty="0"/>
              <a:t> disk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D15C71C-6C6D-48F2-8964-32CFA3D4AB64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011333" y="2937935"/>
            <a:ext cx="2413001" cy="11209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Black body </a:t>
            </a: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emission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from the </a:t>
            </a: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accretion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disk?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4F35C499-216E-4939-9D04-504F665251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7"/>
          <a:stretch/>
        </p:blipFill>
        <p:spPr>
          <a:xfrm>
            <a:off x="1032935" y="1321513"/>
            <a:ext cx="7924799" cy="504223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6B3B6D-32B5-4899-AFF4-61C0D57243D7}"/>
              </a:ext>
            </a:extLst>
          </p:cNvPr>
          <p:cNvSpPr txBox="1"/>
          <p:nvPr/>
        </p:nvSpPr>
        <p:spPr>
          <a:xfrm>
            <a:off x="5367866" y="3842628"/>
            <a:ext cx="97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Chandra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1C46ED-9618-47E5-B349-8231B1AA7AA2}"/>
              </a:ext>
            </a:extLst>
          </p:cNvPr>
          <p:cNvSpPr txBox="1"/>
          <p:nvPr/>
        </p:nvSpPr>
        <p:spPr>
          <a:xfrm>
            <a:off x="5521034" y="2028073"/>
            <a:ext cx="163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XMM-Newton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28B5F9E-A3FB-43EF-927A-E0D678DF5E0C}"/>
              </a:ext>
            </a:extLst>
          </p:cNvPr>
          <p:cNvSpPr/>
          <p:nvPr/>
        </p:nvSpPr>
        <p:spPr>
          <a:xfrm>
            <a:off x="2748200" y="3429000"/>
            <a:ext cx="1332733" cy="87206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9B7CDD-18AF-46ED-8C9A-35A2E9E05413}"/>
              </a:ext>
            </a:extLst>
          </p:cNvPr>
          <p:cNvSpPr txBox="1"/>
          <p:nvPr/>
        </p:nvSpPr>
        <p:spPr>
          <a:xfrm>
            <a:off x="2865216" y="3090446"/>
            <a:ext cx="1098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Soft </a:t>
            </a:r>
            <a:r>
              <a:rPr lang="it-IT" sz="1600" dirty="0" err="1"/>
              <a:t>excess</a:t>
            </a:r>
            <a:endParaRPr lang="it-IT" sz="16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11E4D9-4E7F-4044-B501-423E9B613749}"/>
              </a:ext>
            </a:extLst>
          </p:cNvPr>
          <p:cNvSpPr txBox="1"/>
          <p:nvPr/>
        </p:nvSpPr>
        <p:spPr>
          <a:xfrm>
            <a:off x="8830737" y="2219889"/>
            <a:ext cx="321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Small soft </a:t>
            </a:r>
            <a:r>
              <a:rPr lang="it-IT" dirty="0" err="1"/>
              <a:t>excess</a:t>
            </a:r>
            <a:r>
              <a:rPr lang="it-IT" dirty="0"/>
              <a:t> in Chandra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reflection</a:t>
            </a:r>
            <a:r>
              <a:rPr lang="it-IT" dirty="0"/>
              <a:t> </a:t>
            </a:r>
            <a:r>
              <a:rPr lang="it-IT" dirty="0" err="1"/>
              <a:t>hump</a:t>
            </a:r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13D23FD-6B41-4381-9A34-1B5B4861F7E2}"/>
              </a:ext>
            </a:extLst>
          </p:cNvPr>
          <p:cNvCxnSpPr/>
          <p:nvPr/>
        </p:nvCxnSpPr>
        <p:spPr>
          <a:xfrm>
            <a:off x="10198764" y="2971799"/>
            <a:ext cx="0" cy="1223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FCB119-B2B5-4BEE-B8EA-E6F1EF97F9BA}"/>
              </a:ext>
            </a:extLst>
          </p:cNvPr>
          <p:cNvSpPr txBox="1"/>
          <p:nvPr/>
        </p:nvSpPr>
        <p:spPr>
          <a:xfrm>
            <a:off x="9333383" y="4211960"/>
            <a:ext cx="1815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NEGLIGIBLE DISK </a:t>
            </a:r>
          </a:p>
          <a:p>
            <a:pPr algn="ctr"/>
            <a:r>
              <a:rPr lang="it-IT" dirty="0"/>
              <a:t>CONTRIBUTION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D1CDDA3-6F70-480A-A0BF-DE0400C2166F}"/>
              </a:ext>
            </a:extLst>
          </p:cNvPr>
          <p:cNvSpPr txBox="1"/>
          <p:nvPr/>
        </p:nvSpPr>
        <p:spPr>
          <a:xfrm>
            <a:off x="7155101" y="6144833"/>
            <a:ext cx="1452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Evans et al., 2007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919777B-91DA-48E0-8C49-627CEBD4B6CA}"/>
              </a:ext>
            </a:extLst>
          </p:cNvPr>
          <p:cNvSpPr txBox="1"/>
          <p:nvPr/>
        </p:nvSpPr>
        <p:spPr>
          <a:xfrm>
            <a:off x="8607935" y="4830642"/>
            <a:ext cx="3437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(Evans et al., 2007, </a:t>
            </a:r>
            <a:r>
              <a:rPr lang="it-IT" sz="1600" dirty="0" err="1"/>
              <a:t>Rivers</a:t>
            </a:r>
            <a:r>
              <a:rPr lang="it-IT" sz="1600" dirty="0"/>
              <a:t> et al., 2018)</a:t>
            </a:r>
          </a:p>
        </p:txBody>
      </p:sp>
    </p:spTree>
    <p:extLst>
      <p:ext uri="{BB962C8B-B14F-4D97-AF65-F5344CB8AC3E}">
        <p14:creationId xmlns:p14="http://schemas.microsoft.com/office/powerpoint/2010/main" val="26665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luce&#10;&#10;Descrizione generata automaticamente">
            <a:extLst>
              <a:ext uri="{FF2B5EF4-FFF2-40B4-BE49-F238E27FC236}">
                <a16:creationId xmlns:a16="http://schemas.microsoft.com/office/drawing/2014/main" id="{96BFE8B8-F181-421E-9955-66F555B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2" t="2235" r="37593" b="12548"/>
          <a:stretch/>
        </p:blipFill>
        <p:spPr>
          <a:xfrm rot="3000000">
            <a:off x="1616318" y="95986"/>
            <a:ext cx="4863097" cy="67767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F6462E1-71BA-4221-A599-656C760B3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9" t="24890" r="36835" b="26971"/>
          <a:stretch/>
        </p:blipFill>
        <p:spPr>
          <a:xfrm rot="3000000">
            <a:off x="1877274" y="2095296"/>
            <a:ext cx="4342713" cy="3817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6276932-67B4-4D29-AE91-2A453780A4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5" t="17428" r="39084" b="18579"/>
          <a:stretch/>
        </p:blipFill>
        <p:spPr>
          <a:xfrm rot="3000000">
            <a:off x="1272438" y="708072"/>
            <a:ext cx="4985923" cy="612992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AGNs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pic>
        <p:nvPicPr>
          <p:cNvPr id="11" name="Immagine 10" descr="Immagine che contiene interni&#10;&#10;Descrizione generata con affidabilità elevata">
            <a:extLst>
              <a:ext uri="{FF2B5EF4-FFF2-40B4-BE49-F238E27FC236}">
                <a16:creationId xmlns:a16="http://schemas.microsoft.com/office/drawing/2014/main" id="{6D93E3E5-001D-40D8-97C1-D9E7A326EF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51219" b="10035"/>
          <a:stretch/>
        </p:blipFill>
        <p:spPr>
          <a:xfrm>
            <a:off x="8362311" y="1083214"/>
            <a:ext cx="3782720" cy="5458263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7B84146-6D96-4846-961C-37BE48A7AC43}"/>
              </a:ext>
            </a:extLst>
          </p:cNvPr>
          <p:cNvCxnSpPr>
            <a:cxnSpLocks/>
          </p:cNvCxnSpPr>
          <p:nvPr/>
        </p:nvCxnSpPr>
        <p:spPr>
          <a:xfrm flipV="1">
            <a:off x="3908100" y="2141986"/>
            <a:ext cx="6068198" cy="1555047"/>
          </a:xfrm>
          <a:prstGeom prst="line">
            <a:avLst/>
          </a:prstGeom>
          <a:ln w="22225">
            <a:solidFill>
              <a:schemeClr val="accent1"/>
            </a:solidFill>
            <a:prstDash val="lg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77F66DDB-FE0F-45AD-9AA4-7908BBEE72E4}"/>
              </a:ext>
            </a:extLst>
          </p:cNvPr>
          <p:cNvCxnSpPr>
            <a:cxnSpLocks/>
          </p:cNvCxnSpPr>
          <p:nvPr/>
        </p:nvCxnSpPr>
        <p:spPr>
          <a:xfrm flipV="1">
            <a:off x="3927152" y="3472142"/>
            <a:ext cx="6326519" cy="335262"/>
          </a:xfrm>
          <a:prstGeom prst="line">
            <a:avLst/>
          </a:prstGeom>
          <a:ln w="22225">
            <a:solidFill>
              <a:schemeClr val="accent1"/>
            </a:solidFill>
            <a:prstDash val="lg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58814D-58A2-4B38-89E8-8181F653520D}"/>
              </a:ext>
            </a:extLst>
          </p:cNvPr>
          <p:cNvSpPr txBox="1"/>
          <p:nvPr/>
        </p:nvSpPr>
        <p:spPr>
          <a:xfrm>
            <a:off x="1021185" y="5077533"/>
            <a:ext cx="2803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NGC 2110 </a:t>
            </a:r>
            <a:r>
              <a:rPr lang="it-IT" sz="2800" dirty="0" err="1">
                <a:solidFill>
                  <a:schemeClr val="bg1"/>
                </a:solidFill>
              </a:rPr>
              <a:t>is</a:t>
            </a:r>
            <a:r>
              <a:rPr lang="it-IT" sz="2800" dirty="0">
                <a:solidFill>
                  <a:schemeClr val="bg1"/>
                </a:solidFill>
              </a:rPr>
              <a:t> a </a:t>
            </a:r>
            <a:r>
              <a:rPr lang="it-IT" sz="2800" dirty="0" err="1">
                <a:solidFill>
                  <a:schemeClr val="bg1"/>
                </a:solidFill>
              </a:rPr>
              <a:t>Seyfert</a:t>
            </a:r>
            <a:r>
              <a:rPr lang="it-IT" sz="2800" dirty="0">
                <a:solidFill>
                  <a:schemeClr val="bg1"/>
                </a:solidFill>
              </a:rPr>
              <a:t> 2 </a:t>
            </a:r>
            <a:r>
              <a:rPr lang="it-IT" sz="2800" dirty="0" err="1">
                <a:solidFill>
                  <a:schemeClr val="bg1"/>
                </a:solidFill>
              </a:rPr>
              <a:t>galaxy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4A9CB6EB-8BB3-402B-A7F7-AAF982E6B4DB}"/>
              </a:ext>
            </a:extLst>
          </p:cNvPr>
          <p:cNvSpPr/>
          <p:nvPr/>
        </p:nvSpPr>
        <p:spPr>
          <a:xfrm rot="20606128">
            <a:off x="3837700" y="3692952"/>
            <a:ext cx="169375" cy="11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A14EEFF-3CA8-422E-9268-BCBD39D16869}"/>
              </a:ext>
            </a:extLst>
          </p:cNvPr>
          <p:cNvSpPr txBox="1"/>
          <p:nvPr/>
        </p:nvSpPr>
        <p:spPr>
          <a:xfrm>
            <a:off x="3294631" y="2805125"/>
            <a:ext cx="150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161653"/>
                </a:solidFill>
              </a:rPr>
              <a:t>Radio </a:t>
            </a:r>
            <a:r>
              <a:rPr lang="it-IT" dirty="0" err="1">
                <a:solidFill>
                  <a:srgbClr val="161653"/>
                </a:solidFill>
              </a:rPr>
              <a:t>contour</a:t>
            </a:r>
            <a:endParaRPr lang="it-IT" dirty="0">
              <a:solidFill>
                <a:srgbClr val="161653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CDEF27-5E12-4648-A90D-F1249F07439A}"/>
              </a:ext>
            </a:extLst>
          </p:cNvPr>
          <p:cNvSpPr txBox="1"/>
          <p:nvPr/>
        </p:nvSpPr>
        <p:spPr>
          <a:xfrm>
            <a:off x="3700177" y="2805125"/>
            <a:ext cx="144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161653"/>
                </a:solidFill>
              </a:rPr>
              <a:t>X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rgbClr val="161653"/>
                </a:solidFill>
              </a:rPr>
              <a:t>contour</a:t>
            </a:r>
            <a:endParaRPr lang="it-IT" dirty="0">
              <a:solidFill>
                <a:srgbClr val="161653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B51223-27E8-43A9-BA08-E786B5085014}"/>
              </a:ext>
            </a:extLst>
          </p:cNvPr>
          <p:cNvSpPr txBox="1"/>
          <p:nvPr/>
        </p:nvSpPr>
        <p:spPr>
          <a:xfrm>
            <a:off x="11119770" y="6278674"/>
            <a:ext cx="1200151" cy="26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>
                <a:solidFill>
                  <a:schemeClr val="bg1"/>
                </a:solidFill>
              </a:rPr>
              <a:t>Artist’s</a:t>
            </a:r>
            <a:r>
              <a:rPr lang="it-IT" sz="1100" dirty="0">
                <a:solidFill>
                  <a:schemeClr val="bg1"/>
                </a:solidFill>
              </a:rPr>
              <a:t> concept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DFA6AB3-1B9A-4D64-8E61-5C98DB17B54C}"/>
              </a:ext>
            </a:extLst>
          </p:cNvPr>
          <p:cNvCxnSpPr>
            <a:cxnSpLocks/>
          </p:cNvCxnSpPr>
          <p:nvPr/>
        </p:nvCxnSpPr>
        <p:spPr>
          <a:xfrm rot="3000000" flipV="1">
            <a:off x="1151452" y="3475012"/>
            <a:ext cx="4090" cy="54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FCC6A93-1F65-48E4-8BCD-BAB167F3B7DB}"/>
              </a:ext>
            </a:extLst>
          </p:cNvPr>
          <p:cNvCxnSpPr>
            <a:cxnSpLocks/>
          </p:cNvCxnSpPr>
          <p:nvPr/>
        </p:nvCxnSpPr>
        <p:spPr>
          <a:xfrm rot="19200000" flipV="1">
            <a:off x="778632" y="3438808"/>
            <a:ext cx="4090" cy="54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724D152-9B85-4A3F-9D54-7DE38E960140}"/>
              </a:ext>
            </a:extLst>
          </p:cNvPr>
          <p:cNvSpPr txBox="1"/>
          <p:nvPr/>
        </p:nvSpPr>
        <p:spPr>
          <a:xfrm>
            <a:off x="1059707" y="340350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13B809-E020-44C1-AB68-CCF07894B154}"/>
              </a:ext>
            </a:extLst>
          </p:cNvPr>
          <p:cNvSpPr txBox="1"/>
          <p:nvPr/>
        </p:nvSpPr>
        <p:spPr>
          <a:xfrm>
            <a:off x="659479" y="34035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17550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  <p:bldP spid="3" grpId="0"/>
      <p:bldP spid="10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4000" r="-4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>
                <a:solidFill>
                  <a:prstClr val="white"/>
                </a:solidFill>
                <a:latin typeface="Calibri" panose="020F0502020204030204"/>
                <a:cs typeface="Times New Roman" panose="02020603050405020304" pitchFamily="18" charset="0"/>
              </a:rPr>
              <a:t>CHANDRA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2C6434-D0B6-4D54-B8CE-C17FC830D790}"/>
              </a:ext>
            </a:extLst>
          </p:cNvPr>
          <p:cNvSpPr txBox="1"/>
          <p:nvPr/>
        </p:nvSpPr>
        <p:spPr>
          <a:xfrm>
            <a:off x="3064543" y="1648919"/>
            <a:ext cx="198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HIGH </a:t>
            </a:r>
            <a:r>
              <a:rPr lang="it-IT" dirty="0">
                <a:solidFill>
                  <a:schemeClr val="bg1"/>
                </a:solidFill>
                <a:cs typeface="Times New Roman" panose="02020603050405020304" pitchFamily="18" charset="0"/>
              </a:rPr>
              <a:t>RESOLUTION</a:t>
            </a:r>
            <a:r>
              <a:rPr lang="it-IT" dirty="0">
                <a:solidFill>
                  <a:schemeClr val="bg1"/>
                </a:solidFill>
              </a:rPr>
              <a:t> MIRROR ASSEMBLY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C7722E5-6B6D-45B9-9258-70CB70801806}"/>
              </a:ext>
            </a:extLst>
          </p:cNvPr>
          <p:cNvCxnSpPr/>
          <p:nvPr/>
        </p:nvCxnSpPr>
        <p:spPr>
          <a:xfrm>
            <a:off x="4227226" y="2295250"/>
            <a:ext cx="1124263" cy="13023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6C10D59-F832-4479-80B3-2191D1E5E190}"/>
              </a:ext>
            </a:extLst>
          </p:cNvPr>
          <p:cNvSpPr txBox="1"/>
          <p:nvPr/>
        </p:nvSpPr>
        <p:spPr>
          <a:xfrm>
            <a:off x="117080" y="4380441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SOLAR ARRAY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5075768-DF5B-4DAB-ACA8-E909EFB16F71}"/>
              </a:ext>
            </a:extLst>
          </p:cNvPr>
          <p:cNvCxnSpPr>
            <a:stCxn id="15" idx="3"/>
          </p:cNvCxnSpPr>
          <p:nvPr/>
        </p:nvCxnSpPr>
        <p:spPr>
          <a:xfrm>
            <a:off x="1580045" y="4565107"/>
            <a:ext cx="802919" cy="3664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5022084-12E4-4A65-98F4-5165E13ABF43}"/>
              </a:ext>
            </a:extLst>
          </p:cNvPr>
          <p:cNvSpPr txBox="1"/>
          <p:nvPr/>
        </p:nvSpPr>
        <p:spPr>
          <a:xfrm>
            <a:off x="5051685" y="5909342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OPTICAL BENCH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182FC74-3D29-4174-A41A-A5285BE1F2F7}"/>
              </a:ext>
            </a:extLst>
          </p:cNvPr>
          <p:cNvCxnSpPr/>
          <p:nvPr/>
        </p:nvCxnSpPr>
        <p:spPr>
          <a:xfrm flipV="1">
            <a:off x="6147726" y="5348232"/>
            <a:ext cx="1199213" cy="5319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B1AD82C-4518-4EFC-9650-420E80CF2C18}"/>
              </a:ext>
            </a:extLst>
          </p:cNvPr>
          <p:cNvSpPr txBox="1"/>
          <p:nvPr/>
        </p:nvSpPr>
        <p:spPr>
          <a:xfrm>
            <a:off x="9084039" y="4364395"/>
            <a:ext cx="281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HIGH RESOLUTION CAMERA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D8CB5E1-0957-46D7-970C-02C485BC3E5B}"/>
              </a:ext>
            </a:extLst>
          </p:cNvPr>
          <p:cNvCxnSpPr/>
          <p:nvPr/>
        </p:nvCxnSpPr>
        <p:spPr>
          <a:xfrm flipH="1">
            <a:off x="9253312" y="4749773"/>
            <a:ext cx="1019331" cy="464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5D019D7-8136-487D-9586-EE48FC422F4A}"/>
              </a:ext>
            </a:extLst>
          </p:cNvPr>
          <p:cNvSpPr txBox="1"/>
          <p:nvPr/>
        </p:nvSpPr>
        <p:spPr>
          <a:xfrm>
            <a:off x="9501483" y="5592173"/>
            <a:ext cx="2627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ADVANCED CCD 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IMAGING SPECTROMETER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B5987FF-4CA6-44FA-95F6-1D3D468FB529}"/>
              </a:ext>
            </a:extLst>
          </p:cNvPr>
          <p:cNvCxnSpPr>
            <a:cxnSpLocks/>
          </p:cNvCxnSpPr>
          <p:nvPr/>
        </p:nvCxnSpPr>
        <p:spPr>
          <a:xfrm flipH="1">
            <a:off x="9313273" y="5860831"/>
            <a:ext cx="509664" cy="1420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72049EB-A4E6-4120-A20C-ED1C6AA28091}"/>
              </a:ext>
            </a:extLst>
          </p:cNvPr>
          <p:cNvSpPr txBox="1"/>
          <p:nvPr/>
        </p:nvSpPr>
        <p:spPr>
          <a:xfrm>
            <a:off x="6147726" y="1608820"/>
            <a:ext cx="13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SPACECRAFT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MODULE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48D27DA-B040-4F9D-8892-E1106066ACD3}"/>
              </a:ext>
            </a:extLst>
          </p:cNvPr>
          <p:cNvCxnSpPr>
            <a:cxnSpLocks/>
          </p:cNvCxnSpPr>
          <p:nvPr/>
        </p:nvCxnSpPr>
        <p:spPr>
          <a:xfrm flipH="1">
            <a:off x="6424305" y="2255151"/>
            <a:ext cx="313034" cy="5820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A75721-CA07-4594-8B5F-F1F9DAAAAAFB}"/>
              </a:ext>
            </a:extLst>
          </p:cNvPr>
          <p:cNvSpPr txBox="1"/>
          <p:nvPr/>
        </p:nvSpPr>
        <p:spPr>
          <a:xfrm>
            <a:off x="387496" y="1904447"/>
            <a:ext cx="1887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ENERGY RANGE: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 0.1-10 </a:t>
            </a:r>
            <a:r>
              <a:rPr lang="it-IT" sz="2000" dirty="0" err="1">
                <a:solidFill>
                  <a:schemeClr val="bg1"/>
                </a:solidFill>
              </a:rPr>
              <a:t>KeV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384BDE-1CA1-4982-AC23-FE44123AE0D0}"/>
              </a:ext>
            </a:extLst>
          </p:cNvPr>
          <p:cNvSpPr txBox="1"/>
          <p:nvPr/>
        </p:nvSpPr>
        <p:spPr>
          <a:xfrm>
            <a:off x="0" y="6278674"/>
            <a:ext cx="1200151" cy="26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>
                <a:solidFill>
                  <a:schemeClr val="bg1"/>
                </a:solidFill>
              </a:rPr>
              <a:t>Artist’s</a:t>
            </a:r>
            <a:r>
              <a:rPr lang="it-IT" sz="1100" dirty="0">
                <a:solidFill>
                  <a:schemeClr val="bg1"/>
                </a:solidFill>
              </a:rPr>
              <a:t> concept</a:t>
            </a:r>
          </a:p>
        </p:txBody>
      </p:sp>
    </p:spTree>
    <p:extLst>
      <p:ext uri="{BB962C8B-B14F-4D97-AF65-F5344CB8AC3E}">
        <p14:creationId xmlns:p14="http://schemas.microsoft.com/office/powerpoint/2010/main" val="190723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1" grpId="0"/>
      <p:bldP spid="26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err="1">
                <a:solidFill>
                  <a:prstClr val="white"/>
                </a:solidFill>
                <a:latin typeface="Calibri" panose="020F0502020204030204"/>
                <a:cs typeface="Times New Roman" panose="02020603050405020304" pitchFamily="18" charset="0"/>
              </a:rPr>
              <a:t>NuSTAR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896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7155E4-D2CA-4D8D-B3C9-0EE693CFD761}"/>
              </a:ext>
            </a:extLst>
          </p:cNvPr>
          <p:cNvSpPr txBox="1"/>
          <p:nvPr/>
        </p:nvSpPr>
        <p:spPr>
          <a:xfrm>
            <a:off x="6197452" y="1440214"/>
            <a:ext cx="1945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ENERGY RANGE: 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3-79 </a:t>
            </a:r>
            <a:r>
              <a:rPr lang="it-IT" sz="2000" dirty="0" err="1">
                <a:solidFill>
                  <a:schemeClr val="bg1"/>
                </a:solidFill>
              </a:rPr>
              <a:t>KeV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A8CA2D-5D88-4DC1-9E24-4E90C7FC0F2C}"/>
              </a:ext>
            </a:extLst>
          </p:cNvPr>
          <p:cNvSpPr txBox="1"/>
          <p:nvPr/>
        </p:nvSpPr>
        <p:spPr>
          <a:xfrm>
            <a:off x="242586" y="1440214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SOLAR ARRAY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AF7C7A8-1DDD-459D-9818-7AC5EFC550AA}"/>
              </a:ext>
            </a:extLst>
          </p:cNvPr>
          <p:cNvCxnSpPr>
            <a:cxnSpLocks/>
          </p:cNvCxnSpPr>
          <p:nvPr/>
        </p:nvCxnSpPr>
        <p:spPr>
          <a:xfrm>
            <a:off x="1021185" y="1800097"/>
            <a:ext cx="684366" cy="3480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48ABF9-D96A-41B4-B266-A08C8913D0A6}"/>
              </a:ext>
            </a:extLst>
          </p:cNvPr>
          <p:cNvSpPr txBox="1"/>
          <p:nvPr/>
        </p:nvSpPr>
        <p:spPr>
          <a:xfrm>
            <a:off x="6096000" y="5417786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STAR TRACKER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E372C74-C1A2-4DF9-8283-4FB74836FED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39564" y="4803596"/>
            <a:ext cx="3673893" cy="7988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0FAE44-4A36-4249-9272-B966A93CFCEF}"/>
              </a:ext>
            </a:extLst>
          </p:cNvPr>
          <p:cNvSpPr txBox="1"/>
          <p:nvPr/>
        </p:nvSpPr>
        <p:spPr>
          <a:xfrm>
            <a:off x="9530021" y="2196445"/>
            <a:ext cx="14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X-RAY OPTICS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91AD867C-BF95-404F-8958-514800B67184}"/>
              </a:ext>
            </a:extLst>
          </p:cNvPr>
          <p:cNvCxnSpPr>
            <a:cxnSpLocks/>
          </p:cNvCxnSpPr>
          <p:nvPr/>
        </p:nvCxnSpPr>
        <p:spPr>
          <a:xfrm>
            <a:off x="10255380" y="2559263"/>
            <a:ext cx="1058077" cy="15378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E19D6E5-6C7D-47BF-936D-8439EC1160C9}"/>
              </a:ext>
            </a:extLst>
          </p:cNvPr>
          <p:cNvSpPr txBox="1"/>
          <p:nvPr/>
        </p:nvSpPr>
        <p:spPr>
          <a:xfrm>
            <a:off x="2537551" y="482932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MAST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7BAA3F9-B64C-41DA-8B5F-8D198F9DB7B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268841" y="4428565"/>
            <a:ext cx="1034218" cy="5854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45051B-78D2-4E20-9BEB-AA0ED30CC043}"/>
              </a:ext>
            </a:extLst>
          </p:cNvPr>
          <p:cNvSpPr txBox="1"/>
          <p:nvPr/>
        </p:nvSpPr>
        <p:spPr>
          <a:xfrm>
            <a:off x="117080" y="5255301"/>
            <a:ext cx="1935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SHIELDED FOCAL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PLANE DETECTORS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1D8DD47-342F-400C-9A38-7D22F57BDB79}"/>
              </a:ext>
            </a:extLst>
          </p:cNvPr>
          <p:cNvCxnSpPr>
            <a:cxnSpLocks/>
          </p:cNvCxnSpPr>
          <p:nvPr/>
        </p:nvCxnSpPr>
        <p:spPr>
          <a:xfrm flipV="1">
            <a:off x="1039114" y="4365527"/>
            <a:ext cx="0" cy="9066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B84731-EA76-4100-84A1-3108FB754287}"/>
              </a:ext>
            </a:extLst>
          </p:cNvPr>
          <p:cNvSpPr txBox="1"/>
          <p:nvPr/>
        </p:nvSpPr>
        <p:spPr>
          <a:xfrm>
            <a:off x="-2" y="6278674"/>
            <a:ext cx="1200151" cy="26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>
                <a:solidFill>
                  <a:schemeClr val="bg1"/>
                </a:solidFill>
              </a:rPr>
              <a:t>Artist’s</a:t>
            </a:r>
            <a:r>
              <a:rPr lang="it-IT" sz="1100" dirty="0">
                <a:solidFill>
                  <a:schemeClr val="bg1"/>
                </a:solidFill>
              </a:rPr>
              <a:t> concept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91B308D-832A-40F8-8F59-11BD41C3336C}"/>
              </a:ext>
            </a:extLst>
          </p:cNvPr>
          <p:cNvCxnSpPr>
            <a:cxnSpLocks/>
          </p:cNvCxnSpPr>
          <p:nvPr/>
        </p:nvCxnSpPr>
        <p:spPr>
          <a:xfrm>
            <a:off x="10253939" y="2559425"/>
            <a:ext cx="471211" cy="30430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5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Chandra and </a:t>
            </a: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NuSTAR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specifications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pic>
        <p:nvPicPr>
          <p:cNvPr id="9" name="Immagine 8" descr="Immagine che contiene uomo, asse, acqua, scuro&#10;&#10;Descrizione generata automaticamente">
            <a:extLst>
              <a:ext uri="{FF2B5EF4-FFF2-40B4-BE49-F238E27FC236}">
                <a16:creationId xmlns:a16="http://schemas.microsoft.com/office/drawing/2014/main" id="{8A9F76A2-51CA-47A5-97CD-740D8D3AA1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3" b="7729"/>
          <a:stretch/>
        </p:blipFill>
        <p:spPr>
          <a:xfrm>
            <a:off x="8734981" y="1403204"/>
            <a:ext cx="2421992" cy="1459839"/>
          </a:xfrm>
          <a:prstGeom prst="rect">
            <a:avLst/>
          </a:prstGeom>
        </p:spPr>
      </p:pic>
      <p:pic>
        <p:nvPicPr>
          <p:cNvPr id="14" name="Immagine 13" descr="Immagine che contiene satellite, trasporto, acqua, tavolo&#10;&#10;Descrizione generata automaticamente">
            <a:extLst>
              <a:ext uri="{FF2B5EF4-FFF2-40B4-BE49-F238E27FC236}">
                <a16:creationId xmlns:a16="http://schemas.microsoft.com/office/drawing/2014/main" id="{E8115988-04A8-4392-A242-1ED4A92C62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5" t="5382" r="7165" b="6957"/>
          <a:stretch/>
        </p:blipFill>
        <p:spPr>
          <a:xfrm>
            <a:off x="4887049" y="1403204"/>
            <a:ext cx="2417897" cy="1459838"/>
          </a:xfrm>
          <a:prstGeom prst="rect">
            <a:avLst/>
          </a:prstGeom>
        </p:spPr>
      </p:pic>
      <p:graphicFrame>
        <p:nvGraphicFramePr>
          <p:cNvPr id="19" name="Tabella 19">
            <a:extLst>
              <a:ext uri="{FF2B5EF4-FFF2-40B4-BE49-F238E27FC236}">
                <a16:creationId xmlns:a16="http://schemas.microsoft.com/office/drawing/2014/main" id="{42273872-8FEE-4573-88B9-7F7BCC203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56459"/>
              </p:ext>
            </p:extLst>
          </p:nvPr>
        </p:nvGraphicFramePr>
        <p:xfrm>
          <a:off x="612775" y="3223895"/>
          <a:ext cx="326649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6496">
                  <a:extLst>
                    <a:ext uri="{9D8B030D-6E8A-4147-A177-3AD203B41FA5}">
                      <a16:colId xmlns:a16="http://schemas.microsoft.com/office/drawing/2014/main" val="3334032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Telescope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9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Launched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88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Energy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03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Angular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resolution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 (FWHM)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23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Spectral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resolution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 (FWHM)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2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Sensitivity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8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Temporal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tx1"/>
                          </a:solidFill>
                        </a:rPr>
                        <a:t>resolution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288630"/>
                  </a:ext>
                </a:extLst>
              </a:tr>
            </a:tbl>
          </a:graphicData>
        </a:graphic>
      </p:graphicFrame>
      <p:graphicFrame>
        <p:nvGraphicFramePr>
          <p:cNvPr id="21" name="Tabella 19">
            <a:extLst>
              <a:ext uri="{FF2B5EF4-FFF2-40B4-BE49-F238E27FC236}">
                <a16:creationId xmlns:a16="http://schemas.microsoft.com/office/drawing/2014/main" id="{8FDFA1CC-846F-466F-ADBB-DB9F6AC1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11618"/>
              </p:ext>
            </p:extLst>
          </p:nvPr>
        </p:nvGraphicFramePr>
        <p:xfrm>
          <a:off x="4462750" y="3223895"/>
          <a:ext cx="326649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6496">
                  <a:extLst>
                    <a:ext uri="{9D8B030D-6E8A-4147-A177-3AD203B41FA5}">
                      <a16:colId xmlns:a16="http://schemas.microsoft.com/office/drawing/2014/main" val="3334032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Chandra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9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July</a:t>
                      </a: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 23, 1999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88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0.1-10 </a:t>
                      </a:r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keV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0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0.5"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23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120 </a:t>
                      </a:r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eV</a:t>
                      </a: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 (ACIS </a:t>
                      </a:r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at</a:t>
                      </a: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 6 </a:t>
                      </a:r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keV</a:t>
                      </a: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2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× 10</a:t>
                      </a:r>
                      <a:r>
                        <a:rPr lang="it-IT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−15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ergs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cm</a:t>
                      </a:r>
                      <a:r>
                        <a:rPr lang="it-IT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−2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</a:t>
                      </a:r>
                      <a:r>
                        <a:rPr lang="it-IT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−1 </a:t>
                      </a: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(0.4-6 </a:t>
                      </a:r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keV</a:t>
                      </a: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8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288630"/>
                  </a:ext>
                </a:extLst>
              </a:tr>
            </a:tbl>
          </a:graphicData>
        </a:graphic>
      </p:graphicFrame>
      <p:graphicFrame>
        <p:nvGraphicFramePr>
          <p:cNvPr id="22" name="Tabella 19">
            <a:extLst>
              <a:ext uri="{FF2B5EF4-FFF2-40B4-BE49-F238E27FC236}">
                <a16:creationId xmlns:a16="http://schemas.microsoft.com/office/drawing/2014/main" id="{EF2D8317-2374-4EE6-9E90-D08BD9B3E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854693"/>
              </p:ext>
            </p:extLst>
          </p:nvPr>
        </p:nvGraphicFramePr>
        <p:xfrm>
          <a:off x="8312729" y="3223895"/>
          <a:ext cx="326649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6496">
                  <a:extLst>
                    <a:ext uri="{9D8B030D-6E8A-4147-A177-3AD203B41FA5}">
                      <a16:colId xmlns:a16="http://schemas.microsoft.com/office/drawing/2014/main" val="3334032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NuSTAR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9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June</a:t>
                      </a: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 13, 2012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88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3-79 </a:t>
                      </a:r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keV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8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18"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23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 eV (at 10 keV)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2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x 10</a:t>
                      </a:r>
                      <a:r>
                        <a:rPr lang="nl-NL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erg cm</a:t>
                      </a:r>
                      <a:r>
                        <a:rPr lang="nl-NL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 </a:t>
                      </a:r>
                      <a:r>
                        <a:rPr lang="nl-NL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(6-10 </a:t>
                      </a:r>
                      <a:r>
                        <a:rPr lang="nl-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keV</a:t>
                      </a:r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8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el-GR" b="0" dirty="0">
                          <a:solidFill>
                            <a:schemeClr val="tx1"/>
                          </a:solidFill>
                        </a:rPr>
                        <a:t>μ</a:t>
                      </a:r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288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01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30FE384-F38F-4950-BDEC-62FAC1A86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t="5630" b="3555"/>
          <a:stretch/>
        </p:blipFill>
        <p:spPr>
          <a:xfrm rot="5400000">
            <a:off x="5841455" y="94284"/>
            <a:ext cx="5393788" cy="737165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3418 e1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6BB0C0-9FAB-4E20-9F2F-509843D6D80A}"/>
              </a:ext>
            </a:extLst>
          </p:cNvPr>
          <p:cNvSpPr txBox="1"/>
          <p:nvPr/>
        </p:nvSpPr>
        <p:spPr>
          <a:xfrm flipH="1">
            <a:off x="540000" y="1800000"/>
            <a:ext cx="324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Instrument</a:t>
            </a:r>
            <a:r>
              <a:rPr lang="it-IT" sz="2000" dirty="0"/>
              <a:t>: Chandra</a:t>
            </a:r>
          </a:p>
          <a:p>
            <a:r>
              <a:rPr lang="it-IT" sz="2000" dirty="0" err="1"/>
              <a:t>Exposure</a:t>
            </a:r>
            <a:r>
              <a:rPr lang="it-IT" sz="2000" dirty="0"/>
              <a:t> time: 80 </a:t>
            </a:r>
            <a:r>
              <a:rPr lang="it-IT" sz="2000" dirty="0" err="1"/>
              <a:t>ks</a:t>
            </a:r>
            <a:endParaRPr lang="it-IT" sz="2000" dirty="0"/>
          </a:p>
          <a:p>
            <a:r>
              <a:rPr lang="it-IT" sz="2000" dirty="0"/>
              <a:t>Date: 20 </a:t>
            </a:r>
            <a:r>
              <a:rPr lang="it-IT" sz="2000" dirty="0" err="1"/>
              <a:t>December</a:t>
            </a:r>
            <a:r>
              <a:rPr lang="it-IT" sz="2000" dirty="0"/>
              <a:t> 2001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0278EC-2877-4852-B99F-44BA7318133C}"/>
              </a:ext>
            </a:extLst>
          </p:cNvPr>
          <p:cNvSpPr txBox="1"/>
          <p:nvPr/>
        </p:nvSpPr>
        <p:spPr>
          <a:xfrm>
            <a:off x="540000" y="448717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Dearth</a:t>
            </a:r>
            <a:r>
              <a:rPr lang="it-IT" sz="2000" b="1" dirty="0"/>
              <a:t> of data!</a:t>
            </a:r>
          </a:p>
        </p:txBody>
      </p:sp>
    </p:spTree>
    <p:extLst>
      <p:ext uri="{BB962C8B-B14F-4D97-AF65-F5344CB8AC3E}">
        <p14:creationId xmlns:p14="http://schemas.microsoft.com/office/powerpoint/2010/main" val="23926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3418 e2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6BB0C0-9FAB-4E20-9F2F-509843D6D80A}"/>
              </a:ext>
            </a:extLst>
          </p:cNvPr>
          <p:cNvSpPr txBox="1"/>
          <p:nvPr/>
        </p:nvSpPr>
        <p:spPr>
          <a:xfrm flipH="1">
            <a:off x="540000" y="1800000"/>
            <a:ext cx="3204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Instrument</a:t>
            </a:r>
            <a:r>
              <a:rPr lang="it-IT" sz="2000" dirty="0"/>
              <a:t>: Chandra</a:t>
            </a:r>
          </a:p>
          <a:p>
            <a:r>
              <a:rPr lang="it-IT" sz="2000" dirty="0" err="1"/>
              <a:t>Exposure</a:t>
            </a:r>
            <a:r>
              <a:rPr lang="it-IT" sz="2000" dirty="0"/>
              <a:t> time: 80 </a:t>
            </a:r>
            <a:r>
              <a:rPr lang="it-IT" sz="2000" dirty="0" err="1"/>
              <a:t>ks</a:t>
            </a:r>
            <a:endParaRPr lang="it-IT" sz="2000" dirty="0"/>
          </a:p>
          <a:p>
            <a:r>
              <a:rPr lang="it-IT" sz="2000" dirty="0"/>
              <a:t>Date: 20 </a:t>
            </a:r>
            <a:r>
              <a:rPr lang="it-IT" sz="2000" dirty="0" err="1"/>
              <a:t>December</a:t>
            </a:r>
            <a:r>
              <a:rPr lang="it-IT" sz="2000" dirty="0"/>
              <a:t> 2001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AFB74D-DE6F-4E7B-8D12-506F81113A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" t="6889" b="3037"/>
          <a:stretch/>
        </p:blipFill>
        <p:spPr>
          <a:xfrm rot="5400000">
            <a:off x="5795105" y="184473"/>
            <a:ext cx="5354219" cy="72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87B584A-393E-4451-B671-576CAAED0CA2}"/>
              </a:ext>
            </a:extLst>
          </p:cNvPr>
          <p:cNvSpPr/>
          <p:nvPr/>
        </p:nvSpPr>
        <p:spPr>
          <a:xfrm>
            <a:off x="-2" y="0"/>
            <a:ext cx="12192001" cy="1083214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t-IT" sz="2800" dirty="0" err="1">
                <a:solidFill>
                  <a:prstClr val="white"/>
                </a:solidFill>
                <a:cs typeface="Times New Roman" panose="02020603050405020304" pitchFamily="18" charset="0"/>
              </a:rPr>
              <a:t>ObsID</a:t>
            </a:r>
            <a:r>
              <a:rPr lang="it-IT" sz="2800" dirty="0">
                <a:solidFill>
                  <a:prstClr val="white"/>
                </a:solidFill>
                <a:cs typeface="Times New Roman" panose="02020603050405020304" pitchFamily="18" charset="0"/>
              </a:rPr>
              <a:t> 3418 e2: Analysis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AF54823-BEBF-4E59-BD90-F7F26A497C7E}"/>
              </a:ext>
            </a:extLst>
          </p:cNvPr>
          <p:cNvSpPr/>
          <p:nvPr/>
        </p:nvSpPr>
        <p:spPr>
          <a:xfrm>
            <a:off x="0" y="6541477"/>
            <a:ext cx="12192000" cy="316523"/>
          </a:xfrm>
          <a:prstGeom prst="rect">
            <a:avLst/>
          </a:prstGeom>
          <a:solidFill>
            <a:srgbClr val="B308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B90716-7DB4-4C9C-B4E4-45785383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0" y="134974"/>
            <a:ext cx="1808211" cy="8426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B43887-1099-46B6-81BF-B8B23A0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/>
          <a:stretch/>
        </p:blipFill>
        <p:spPr>
          <a:xfrm>
            <a:off x="9762978" y="134974"/>
            <a:ext cx="2365506" cy="842661"/>
          </a:xfrm>
          <a:prstGeom prst="rect">
            <a:avLst/>
          </a:prstGeom>
          <a:ln w="76200"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6BB0C0-9FAB-4E20-9F2F-509843D6D80A}"/>
              </a:ext>
            </a:extLst>
          </p:cNvPr>
          <p:cNvSpPr txBox="1"/>
          <p:nvPr/>
        </p:nvSpPr>
        <p:spPr>
          <a:xfrm flipH="1">
            <a:off x="540000" y="1800000"/>
            <a:ext cx="316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Range </a:t>
            </a:r>
            <a:r>
              <a:rPr lang="it-IT" sz="2000" dirty="0" err="1"/>
              <a:t>considered</a:t>
            </a:r>
            <a:r>
              <a:rPr lang="it-IT" sz="2000" dirty="0"/>
              <a:t>: 2-8 </a:t>
            </a:r>
            <a:r>
              <a:rPr lang="it-IT" sz="2000" dirty="0" err="1"/>
              <a:t>keV</a:t>
            </a:r>
            <a:r>
              <a:rPr lang="it-IT" sz="2000" dirty="0"/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639C2B1-2765-4913-B299-384C5977BF7D}"/>
              </a:ext>
            </a:extLst>
          </p:cNvPr>
          <p:cNvSpPr txBox="1"/>
          <p:nvPr/>
        </p:nvSpPr>
        <p:spPr>
          <a:xfrm>
            <a:off x="539999" y="2952000"/>
            <a:ext cx="3600000" cy="271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it-IT" sz="2000" b="1" dirty="0"/>
              <a:t>Best </a:t>
            </a:r>
            <a:r>
              <a:rPr lang="it-IT" sz="2000" b="1" dirty="0" err="1"/>
              <a:t>fit</a:t>
            </a:r>
            <a:r>
              <a:rPr lang="it-IT" sz="2000" b="1" dirty="0"/>
              <a:t> </a:t>
            </a:r>
            <a:r>
              <a:rPr lang="it-IT" sz="2000" b="1" dirty="0" err="1"/>
              <a:t>parameters</a:t>
            </a:r>
            <a:endParaRPr lang="it-IT" sz="2000" b="1" dirty="0"/>
          </a:p>
          <a:p>
            <a:r>
              <a:rPr lang="it-IT" dirty="0"/>
              <a:t>Line: 6.81 ± 0.06 </a:t>
            </a:r>
            <a:r>
              <a:rPr lang="it-IT" dirty="0" err="1"/>
              <a:t>keV</a:t>
            </a:r>
            <a:endParaRPr lang="it-IT" dirty="0"/>
          </a:p>
          <a:p>
            <a:r>
              <a:rPr lang="it-IT" dirty="0" err="1"/>
              <a:t>Element</a:t>
            </a:r>
            <a:r>
              <a:rPr lang="it-IT" dirty="0"/>
              <a:t>: </a:t>
            </a:r>
            <a:r>
              <a:rPr lang="it-IT" dirty="0" err="1"/>
              <a:t>Magnesium</a:t>
            </a:r>
            <a:r>
              <a:rPr lang="it-IT" dirty="0"/>
              <a:t> (Mg Kα)</a:t>
            </a:r>
          </a:p>
          <a:p>
            <a:r>
              <a:rPr lang="el-GR" dirty="0"/>
              <a:t>σ</a:t>
            </a:r>
            <a:r>
              <a:rPr lang="it-IT" dirty="0"/>
              <a:t> : 2.08 x 10</a:t>
            </a:r>
            <a:r>
              <a:rPr lang="it-IT" baseline="30000" dirty="0"/>
              <a:t>-6</a:t>
            </a:r>
            <a:r>
              <a:rPr lang="it-IT" dirty="0"/>
              <a:t>  </a:t>
            </a:r>
            <a:r>
              <a:rPr lang="it-IT" dirty="0">
                <a:solidFill>
                  <a:srgbClr val="C00000"/>
                </a:solidFill>
              </a:rPr>
              <a:t>± 3</a:t>
            </a:r>
          </a:p>
          <a:p>
            <a:r>
              <a:rPr lang="it-IT" dirty="0"/>
              <a:t>Χ</a:t>
            </a:r>
            <a:r>
              <a:rPr lang="it-IT" baseline="30000" dirty="0"/>
              <a:t>2 </a:t>
            </a:r>
            <a:r>
              <a:rPr lang="it-IT" dirty="0"/>
              <a:t>: 0.2347</a:t>
            </a:r>
          </a:p>
          <a:p>
            <a:r>
              <a:rPr lang="it-IT" dirty="0"/>
              <a:t>N</a:t>
            </a:r>
            <a:r>
              <a:rPr lang="it-IT" baseline="-25000" dirty="0"/>
              <a:t>H </a:t>
            </a:r>
            <a:r>
              <a:rPr lang="it-IT" dirty="0"/>
              <a:t>: (2.71 ± 0.81 ) x 10</a:t>
            </a:r>
            <a:r>
              <a:rPr lang="it-IT" baseline="30000" dirty="0"/>
              <a:t>22</a:t>
            </a:r>
            <a:r>
              <a:rPr lang="it-IT" dirty="0"/>
              <a:t> </a:t>
            </a:r>
            <a:r>
              <a:rPr lang="it-IT" dirty="0" err="1"/>
              <a:t>atoms</a:t>
            </a:r>
            <a:r>
              <a:rPr lang="it-IT" dirty="0"/>
              <a:t> cm</a:t>
            </a:r>
            <a:r>
              <a:rPr lang="it-IT" baseline="30000" dirty="0"/>
              <a:t>-2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/>
              <a:t>Γ : 0.30 ± 0.08</a:t>
            </a:r>
          </a:p>
          <a:p>
            <a:r>
              <a:rPr lang="it-IT" dirty="0"/>
              <a:t>Γ</a:t>
            </a:r>
            <a:r>
              <a:rPr lang="it-IT" baseline="-25000" dirty="0"/>
              <a:t>NORM</a:t>
            </a:r>
            <a:r>
              <a:rPr lang="it-IT" dirty="0"/>
              <a:t> : (1.81 ± 0.27) x 10</a:t>
            </a:r>
            <a:r>
              <a:rPr lang="it-IT" baseline="30000" dirty="0"/>
              <a:t>-4</a:t>
            </a:r>
            <a:r>
              <a:rPr lang="it-IT" dirty="0"/>
              <a:t> 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E85140-EED7-4996-87B5-BCE87EF32496}"/>
              </a:ext>
            </a:extLst>
          </p:cNvPr>
          <p:cNvSpPr txBox="1"/>
          <p:nvPr/>
        </p:nvSpPr>
        <p:spPr>
          <a:xfrm flipH="1">
            <a:off x="540000" y="2340000"/>
            <a:ext cx="408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Best </a:t>
            </a:r>
            <a:r>
              <a:rPr lang="it-IT" dirty="0" err="1"/>
              <a:t>fit</a:t>
            </a:r>
            <a:r>
              <a:rPr lang="it-IT" dirty="0"/>
              <a:t> model: WABS(</a:t>
            </a:r>
            <a:r>
              <a:rPr lang="it-IT" dirty="0" err="1"/>
              <a:t>powerlaw+gauss</a:t>
            </a:r>
            <a:r>
              <a:rPr lang="it-IT" dirty="0"/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00A7187-4F8E-426B-9FBA-EBB5B5780A10}"/>
              </a:ext>
            </a:extLst>
          </p:cNvPr>
          <p:cNvSpPr txBox="1"/>
          <p:nvPr/>
        </p:nvSpPr>
        <p:spPr>
          <a:xfrm>
            <a:off x="863600" y="5669280"/>
            <a:ext cx="31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1B8855-845A-4CD2-80C4-9FE8214C5BDB}"/>
              </a:ext>
            </a:extLst>
          </p:cNvPr>
          <p:cNvSpPr txBox="1"/>
          <p:nvPr/>
        </p:nvSpPr>
        <p:spPr>
          <a:xfrm flipH="1">
            <a:off x="1148715" y="5789020"/>
            <a:ext cx="243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Is</a:t>
            </a:r>
            <a:r>
              <a:rPr lang="it-IT" sz="2400" b="1" dirty="0"/>
              <a:t> </a:t>
            </a:r>
            <a:r>
              <a:rPr lang="it-IT" sz="2400" b="1" dirty="0" err="1"/>
              <a:t>it</a:t>
            </a:r>
            <a:r>
              <a:rPr lang="it-IT" sz="2400" b="1" dirty="0"/>
              <a:t> a </a:t>
            </a:r>
            <a:r>
              <a:rPr lang="it-IT" sz="2400" b="1" dirty="0" err="1"/>
              <a:t>real</a:t>
            </a:r>
            <a:r>
              <a:rPr lang="it-IT" sz="2400" b="1" dirty="0"/>
              <a:t> line?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D7B8211-FB32-4019-A622-94215A0B1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7687" y="27165"/>
            <a:ext cx="5428870" cy="759975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54007EA-491D-4703-905F-A87C359DA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4705" y="-15815"/>
            <a:ext cx="5428868" cy="7685720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FEB96CD-4693-46EB-9D0F-DCFCC0EF6EF4}"/>
              </a:ext>
            </a:extLst>
          </p:cNvPr>
          <p:cNvCxnSpPr>
            <a:cxnSpLocks/>
          </p:cNvCxnSpPr>
          <p:nvPr/>
        </p:nvCxnSpPr>
        <p:spPr>
          <a:xfrm flipV="1">
            <a:off x="6876169" y="1852960"/>
            <a:ext cx="0" cy="408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33317F-FBC7-4F03-A6A4-BB53DA821FFA}"/>
              </a:ext>
            </a:extLst>
          </p:cNvPr>
          <p:cNvSpPr txBox="1"/>
          <p:nvPr/>
        </p:nvSpPr>
        <p:spPr>
          <a:xfrm>
            <a:off x="7800414" y="2601742"/>
            <a:ext cx="90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NO !</a:t>
            </a:r>
          </a:p>
        </p:txBody>
      </p:sp>
    </p:spTree>
    <p:extLst>
      <p:ext uri="{BB962C8B-B14F-4D97-AF65-F5344CB8AC3E}">
        <p14:creationId xmlns:p14="http://schemas.microsoft.com/office/powerpoint/2010/main" val="1245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1383</Words>
  <Application>Microsoft Office PowerPoint</Application>
  <PresentationFormat>Widescreen</PresentationFormat>
  <Paragraphs>304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31" baseType="lpstr">
      <vt:lpstr>Arial</vt:lpstr>
      <vt:lpstr>Broadway</vt:lpstr>
      <vt:lpstr>Calibri</vt:lpstr>
      <vt:lpstr>Calibri Light</vt:lpstr>
      <vt:lpstr>Cambria Math</vt:lpstr>
      <vt:lpstr>Times New Roman</vt:lpstr>
      <vt:lpstr>Tema di Office</vt:lpstr>
      <vt:lpstr>1_Tema di Office</vt:lpstr>
      <vt:lpstr>ANALYSIS OF THE AGN OF NGC2110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Giada Magaraggia</dc:creator>
  <cp:lastModifiedBy>Alberto Magaraggia</cp:lastModifiedBy>
  <cp:revision>138</cp:revision>
  <dcterms:created xsi:type="dcterms:W3CDTF">2019-12-12T13:47:22Z</dcterms:created>
  <dcterms:modified xsi:type="dcterms:W3CDTF">2020-02-13T10:49:03Z</dcterms:modified>
</cp:coreProperties>
</file>